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A392B-A1B0-C9E9-36BB-DA709545C1BA}" v="1" dt="2024-05-08T11:10:05.550"/>
    <p1510:client id="{2046C76C-6659-E2CA-BEB1-927C21C49DD8}" v="195" dt="2024-05-08T12:13:17.099"/>
    <p1510:client id="{364C7A81-FF2B-4615-80B6-4E82DB1830EB}" v="2" dt="2024-05-08T11:59:08.436"/>
    <p1510:client id="{4832411C-0167-1605-EE11-E6BE97D9390B}" v="24" dt="2024-05-08T11:56:46.023"/>
    <p1510:client id="{77A81E70-9326-4A40-ACDA-D83944FA15DB}" v="56" dt="2024-05-08T12:51:50.601"/>
    <p1510:client id="{AE1237F1-D7E5-57C2-53C9-B341C0B866BF}" v="2" dt="2024-05-08T08:36:37.614"/>
    <p1510:client id="{BC71B00D-7BD0-4B2A-8A7A-5248561D938B}" v="159" dt="2024-05-08T10:45:17.474"/>
    <p1510:client id="{C25596EF-679B-3F8C-2C2F-12F35CD6062C}" v="2" dt="2024-05-08T09:17:55.100"/>
    <p1510:client id="{FBA1F897-50D3-40C2-BEBF-76C321B36C27}" v="500" dt="2024-05-08T11:19:37.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4" d="100"/>
          <a:sy n="54" d="100"/>
        </p:scale>
        <p:origin x="408" y="40"/>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dirty="0"/>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21-05-24</a:t>
            </a:fld>
            <a:endParaRPr lang="fr-BE" dirty="0"/>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dirty="0"/>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dirty="0"/>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dirty="0"/>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1F497D"/>
                </a:solidFill>
                <a:effectLst/>
                <a:latin typeface="Calibri" panose="020F0502020204030204" pitchFamily="34" charset="0"/>
                <a:ea typeface="Calibri" panose="020F0502020204030204" pitchFamily="34" charset="0"/>
              </a:rPr>
              <a:t>Que levanten la mano quienes hayan encontrado hoy algún ejemplo de desinformación. ¿Y en la última semana? ¿En el último mes? ¿En el último año?</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dirty="0"/>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Los propagadores de desinformación utilizan las redes sociales para inundar el espacio informativo.</a:t>
            </a:r>
          </a:p>
          <a:p>
            <a:pPr marL="742950" lvl="1" indent="-285750">
              <a:lnSpc>
                <a:spcPct val="107000"/>
              </a:lnSpc>
              <a:spcAft>
                <a:spcPts val="800"/>
              </a:spcAft>
              <a:buFont typeface="Courier New" panose="02070309020205020404" pitchFamily="49" charset="0"/>
              <a:buChar char="o"/>
              <a:tabLst>
                <a:tab pos="9144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Su objetivo no es necesariamente convencernos de un relato concreto: si logran confundirnos o abrumarnos hasta que no sabemos a quién creer, pueden minar nuestra confianza en los grandes medios de comunicación y en la democracia.</a:t>
            </a:r>
          </a:p>
          <a:p>
            <a:pPr marL="342900" lvl="0" indent="-342900">
              <a:lnSpc>
                <a:spcPct val="107000"/>
              </a:lnSpc>
              <a:spcAft>
                <a:spcPts val="800"/>
              </a:spcAft>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Los propagadores de desinformación utilizan varias técnicas, que a menudo pueden observarse en los comentarios en redes sociales. </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«¿Y lo de..., qué?»</a:t>
            </a:r>
            <a:r>
              <a:rPr lang="es-ES" sz="1100" dirty="0">
                <a:effectLst/>
                <a:latin typeface="Calibri" panose="020F0502020204030204" pitchFamily="34" charset="0"/>
                <a:ea typeface="Calibri" panose="020F0502020204030204" pitchFamily="34" charset="0"/>
                <a:cs typeface="Times New Roman" panose="02020603050405020304" pitchFamily="18" charset="0"/>
              </a:rPr>
              <a:t>: en vez de debatir sobre el tema de que se trata, el comentarista desvía la atención hacia otro tema que no tiene nada o tiene muy poco que ver con el primero. Ejemplo</a:t>
            </a:r>
            <a:r>
              <a:rPr lang="es-ES" sz="1100">
                <a:effectLst/>
                <a:latin typeface="Calibri" panose="020F0502020204030204" pitchFamily="34" charset="0"/>
                <a:ea typeface="Calibri" panose="020F0502020204030204" pitchFamily="34" charset="0"/>
                <a:cs typeface="Times New Roman" panose="02020603050405020304" pitchFamily="18" charset="0"/>
              </a:rPr>
              <a:t>: en </a:t>
            </a:r>
            <a:r>
              <a:rPr lang="es-ES" sz="1100" dirty="0">
                <a:effectLst/>
                <a:latin typeface="Calibri" panose="020F0502020204030204" pitchFamily="34" charset="0"/>
                <a:ea typeface="Calibri" panose="020F0502020204030204" pitchFamily="34" charset="0"/>
                <a:cs typeface="Times New Roman" panose="02020603050405020304" pitchFamily="18" charset="0"/>
              </a:rPr>
              <a:t>un debate sobre la invasión rusa de Ucrania, un comentarista pregunta de repente «¿Y lo de Somalia, qué?». Su objetivo no es mantener un debate constructivo sobre Somalia, sino alejar la atención del primer tema de conversación.</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«Hombre de paja»</a:t>
            </a:r>
            <a:r>
              <a:rPr lang="es-ES" sz="1100" dirty="0">
                <a:effectLst/>
                <a:latin typeface="Calibri" panose="020F0502020204030204" pitchFamily="34" charset="0"/>
                <a:ea typeface="Calibri" panose="020F0502020204030204" pitchFamily="34" charset="0"/>
                <a:cs typeface="Times New Roman" panose="02020603050405020304" pitchFamily="18" charset="0"/>
              </a:rPr>
              <a:t>: el comentarista tergiversa la posición de su interlocutor para arremeter contra ella. Ejemplo: Malik señala en un </a:t>
            </a:r>
            <a:r>
              <a:rPr lang="es-ES" sz="1100" i="1" dirty="0">
                <a:effectLst/>
                <a:latin typeface="Calibri" panose="020F0502020204030204" pitchFamily="34" charset="0"/>
                <a:ea typeface="Calibri" panose="020F0502020204030204" pitchFamily="34" charset="0"/>
                <a:cs typeface="Times New Roman" panose="02020603050405020304" pitchFamily="18" charset="0"/>
              </a:rPr>
              <a:t>post</a:t>
            </a:r>
            <a:r>
              <a:rPr lang="es-ES" sz="1100" dirty="0">
                <a:effectLst/>
                <a:latin typeface="Calibri" panose="020F0502020204030204" pitchFamily="34" charset="0"/>
                <a:ea typeface="Calibri" panose="020F0502020204030204" pitchFamily="34" charset="0"/>
                <a:cs typeface="Times New Roman" panose="02020603050405020304" pitchFamily="18" charset="0"/>
              </a:rPr>
              <a:t> la importancia de que Europa sea climáticamente neutra. Sarah comenta: «No me puedo creer que quieras convertir todos nuestros parques nacionales en parques eólicos». Malik no ha dicho eso, pero es muy fácil que a partir de ahí se aparte del contexto general y acabe discutiendo concretamente sobre los parques eólicos.</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Ataque</a:t>
            </a:r>
            <a:r>
              <a:rPr lang="es-ES" sz="1100" dirty="0">
                <a:effectLst/>
                <a:latin typeface="Calibri" panose="020F0502020204030204" pitchFamily="34" charset="0"/>
                <a:ea typeface="Calibri" panose="020F0502020204030204" pitchFamily="34" charset="0"/>
                <a:cs typeface="Times New Roman" panose="02020603050405020304" pitchFamily="18" charset="0"/>
              </a:rPr>
              <a:t>: el comentarista utiliza un lenguaje agresivo o denigrante para disuadir a su oponente de seguir debatiendo. Ejemplo: «Solo un idiota se creería eso».</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Burla</a:t>
            </a:r>
            <a:r>
              <a:rPr lang="es-ES" sz="1100" dirty="0">
                <a:effectLst/>
                <a:latin typeface="Calibri" panose="020F0502020204030204" pitchFamily="34" charset="0"/>
                <a:ea typeface="Calibri" panose="020F0502020204030204" pitchFamily="34" charset="0"/>
                <a:cs typeface="Times New Roman" panose="02020603050405020304" pitchFamily="18" charset="0"/>
              </a:rPr>
              <a:t>: el comentarista recurre al sarcasmo para arrinconar a sus oponentes. Ejemplo: Sarah responde a la publicación de Malik con «qué estupendo, nunca falta un buen aguafiestas».</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Detalles abrumadores</a:t>
            </a:r>
            <a:r>
              <a:rPr lang="es-ES" sz="1100" dirty="0">
                <a:effectLst/>
                <a:latin typeface="Calibri" panose="020F0502020204030204" pitchFamily="34" charset="0"/>
                <a:ea typeface="Calibri" panose="020F0502020204030204" pitchFamily="34" charset="0"/>
                <a:cs typeface="Times New Roman" panose="02020603050405020304" pitchFamily="18" charset="0"/>
              </a:rPr>
              <a:t>: el comentarista abruma a su oponente con una cascada de detalles (a menudo técnicos) para desviar la atención de la información importante. Ejemplo: En un debate sobre la invasión rusa de Ucrania, un comentarista escribe una larga respuesta sobre la demografía de un pequeño pueblo del Dombás, alegando que quien no conozca esos datos no tiene derecho a hablar de la situación en Ucrania. </a:t>
            </a:r>
          </a:p>
          <a:p>
            <a:pPr marL="1143000" lvl="2" indent="-228600">
              <a:lnSpc>
                <a:spcPct val="107000"/>
              </a:lnSpc>
              <a:spcAft>
                <a:spcPts val="800"/>
              </a:spcAft>
              <a:buFont typeface="Symbol" panose="05050102010706020507" pitchFamily="18" charset="2"/>
              <a:buChar char=""/>
              <a:tabLst>
                <a:tab pos="13716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Esta estrategia puede ser especialmente difícil de rebatir. Existe la posibilidad de que quienes recurren a ella realmente crean lo que dicen, pero esta táctica también suele usarse intencionadamente para reventar el debate. Recordad que no pasa nada por admitir que no se conocen absolutamente todos los detalles de un tema en particular: eso no significa que la otra persona haya «ganado» la discusión.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dirty="0"/>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Las redes sociales desempeñan un papel crucial para amplificar la desinformación o detener su propagación. </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Las plataformas de redes sociales utilizan algoritmos para seguir captando vuestra atención: intentan presentaros contenidos que os atraigan. </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A veces esto es positivo: podéis descubrir cosas nuevas sobre temas que de verdad os interesan. Pero si dedicáis más tiempo a las publicaciones que os provocan ira o tristeza, el algoritmo os irá proponiendo contenidos similares. </a:t>
            </a:r>
          </a:p>
          <a:p>
            <a:pPr marL="342900" lvl="0" indent="-342900">
              <a:lnSpc>
                <a:spcPct val="107000"/>
              </a:lnSpc>
              <a:spcAft>
                <a:spcPts val="800"/>
              </a:spcAft>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Es fácil verse superado por los contenidos desconcertantes o perturbadores, por lo que en esos casos conviene tomarse un respiro. </a:t>
            </a:r>
          </a:p>
          <a:p>
            <a:pPr marL="342900" lvl="0" indent="-342900">
              <a:lnSpc>
                <a:spcPct val="107000"/>
              </a:lnSpc>
              <a:spcAft>
                <a:spcPts val="800"/>
              </a:spcAft>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Fuentes:</a:t>
            </a:r>
          </a:p>
          <a:p>
            <a:pPr marL="742950" lvl="1" indent="-285750">
              <a:lnSpc>
                <a:spcPct val="107000"/>
              </a:lnSpc>
              <a:spcAft>
                <a:spcPts val="800"/>
              </a:spcAft>
              <a:buFont typeface="Courier New" panose="02070309020205020404" pitchFamily="49" charset="0"/>
              <a:buChar char="o"/>
              <a:tabLst>
                <a:tab pos="914400" algn="l"/>
              </a:tabLst>
            </a:pP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Como ilustra esta diapositiva, la búsqueda de información sobre la provincia de Xinjiang puede arrojar resultados muy diferentes, desde su elogio como destino turístico hasta la crítica al trato de los uigures y otras minorías por parte del Gobierno chino. ¿Cuál es verdadero? ¿Cuál es falso?</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Aunque es cierto que Xinjiang es un lugar muy hermoso y un gran destino turístico, ello no significa que no pueda ser un lugar en el que los uigures y otras minorías estén siendo víctimas de violaciones de los derechos humanos. </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Promover Xinjiang como destino turístico desvía la atención de las violaciones de los derechos humanos.</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s-ES" sz="1100" dirty="0">
                <a:effectLst/>
                <a:latin typeface="Calibri" panose="020F0502020204030204" pitchFamily="34" charset="0"/>
                <a:ea typeface="Calibri" panose="020F0502020204030204" pitchFamily="34" charset="0"/>
                <a:cs typeface="Times New Roman" panose="02020603050405020304" pitchFamily="18" charset="0"/>
              </a:rPr>
              <a:t>[Texto en imágenes (de izquierda a derecha):</a:t>
            </a:r>
          </a:p>
          <a:p>
            <a:pPr marL="628650" lvl="1" indent="-171450">
              <a:lnSpc>
                <a:spcPct val="107000"/>
              </a:lnSpc>
              <a:spcAft>
                <a:spcPts val="80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«Vlogger» británico: La vida de los uigures y otras minorías en China. «Están expulsando literalmente a los uigures y a la población de Xinjiang de sus trabajos.»</a:t>
            </a:r>
          </a:p>
          <a:p>
            <a:pPr marL="628650" lvl="1" indent="-171450">
              <a:lnSpc>
                <a:spcPct val="107000"/>
              </a:lnSpc>
              <a:spcAft>
                <a:spcPts val="80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La auténtica Xinjiang: a través de los ojos de un «vlogger» ALEMÁN</a:t>
            </a:r>
          </a:p>
          <a:p>
            <a:pPr marL="628650" lvl="1" indent="-171450">
              <a:lnSpc>
                <a:spcPct val="107000"/>
              </a:lnSpc>
              <a:spcAft>
                <a:spcPts val="80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«¿Es su primera visita a Xinjiang?»</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dirty="0"/>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ES" sz="1100" strike="noStrike" baseline="0" dirty="0">
                <a:effectLst/>
                <a:latin typeface="Calibri" panose="020F0502020204030204" pitchFamily="34" charset="0"/>
                <a:ea typeface="Calibri" panose="020F0502020204030204" pitchFamily="34" charset="0"/>
                <a:cs typeface="Times New Roman" panose="02020603050405020304" pitchFamily="18" charset="0"/>
              </a:rPr>
              <a:t>La desinformación no es un fenómeno nuevo. Existe desde hace mucho tiempo y se difunde a través de los medios de comunicación tradicionales como la prensa, la televisión o la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ES" sz="1100" strike="noStrike" baseline="0" dirty="0">
                <a:effectLst/>
                <a:latin typeface="Calibri" panose="020F0502020204030204" pitchFamily="34" charset="0"/>
                <a:ea typeface="Calibri" panose="020F0502020204030204" pitchFamily="34" charset="0"/>
                <a:cs typeface="Times New Roman" panose="02020603050405020304" pitchFamily="18" charset="0"/>
              </a:rPr>
              <a:t>Por lo tanto, no os creáis cualquier noticia por el mero hecho de que la hayáis visto impresa o en televisión en vez de en Internet: comprobad siempre que la fuente es fiable, buscad otras fuentes y seguid los demás consejos de la diapositiva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s-ES" sz="1100" dirty="0">
                <a:effectLst/>
                <a:latin typeface="Calibri" panose="020F0502020204030204" pitchFamily="34" charset="0"/>
                <a:ea typeface="Calibri" panose="020F0502020204030204" pitchFamily="34" charset="0"/>
                <a:cs typeface="Times New Roman" panose="02020603050405020304" pitchFamily="18" charset="0"/>
              </a:rPr>
              <a:t>Fuente: https://www.ft.com/content/1eeedb71-d9dc-4b13-9b45-fcb7898ae9e1 </a:t>
            </a:r>
          </a:p>
          <a:p>
            <a:pPr marL="0" lvl="0" indent="0">
              <a:lnSpc>
                <a:spcPct val="107000"/>
              </a:lnSpc>
              <a:spcAft>
                <a:spcPts val="800"/>
              </a:spcAft>
              <a:buFont typeface="Courier New" panose="02070309020205020404" pitchFamily="49" charset="0"/>
              <a:buNone/>
            </a:pPr>
            <a:r>
              <a:rPr lang="es-ES" sz="1800" dirty="0">
                <a:effectLst/>
                <a:latin typeface="Calibri" panose="020F0502020204030204" pitchFamily="34" charset="0"/>
                <a:ea typeface="Calibri" panose="020F0502020204030204" pitchFamily="34" charset="0"/>
              </a:rPr>
              <a:t>Fuente 5G: </a:t>
            </a:r>
            <a:r>
              <a:rPr lang="es-ES" sz="1800" u="sng" dirty="0">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dirty="0"/>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Este vídeo, producido por EUvsDisinfo, explica cómo se crean «vídeos de propaganda» (o vídeos de desinformación), por ejemplo, utilizando imágenes fuera</a:t>
            </a:r>
            <a:r>
              <a:rPr lang="es-ES" sz="1100" baseline="0" dirty="0"/>
              <a:t> de contexto para construir un relato falso; el vídeo deconstruye esta historia de Sputnik sobre los niños adoctrinados por la OTAN en una Letonia «militarizada»: </a:t>
            </a:r>
            <a:r>
              <a:rPr lang="es-ES" sz="1100" dirty="0">
                <a:hlinkClick r:id="rId3"/>
              </a:rPr>
              <a:t>https://www.youtube.com/watch?v=nOd2vMCDv9M&amp;feature=youtu.be</a:t>
            </a:r>
            <a:r>
              <a:rPr lang="es-ES" sz="1100" dirty="0"/>
              <a:t> [duración: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dirty="0"/>
          </a:p>
          <a:p>
            <a:pPr marL="0" lvl="0" indent="0" algn="just">
              <a:spcAft>
                <a:spcPts val="0"/>
              </a:spcAft>
              <a:buFont typeface="Arial" panose="020B0604020202020204" pitchFamily="34" charset="0"/>
              <a:buNone/>
              <a:tabLst>
                <a:tab pos="457200" algn="l"/>
              </a:tabLst>
            </a:pPr>
            <a:r>
              <a:rPr lang="es-ES" sz="1100" dirty="0">
                <a:solidFill>
                  <a:schemeClr val="tx1"/>
                </a:solidFill>
                <a:effectLst/>
                <a:latin typeface="+mn-lt"/>
                <a:ea typeface="+mn-ea"/>
                <a:cs typeface="+mn-cs"/>
              </a:rPr>
              <a:t>Dejemos ahora que los alumnos reflexionen sobre sus </a:t>
            </a:r>
            <a:r>
              <a:rPr lang="es-ES" sz="1100" b="1" dirty="0">
                <a:solidFill>
                  <a:schemeClr val="tx1"/>
                </a:solidFill>
                <a:effectLst/>
                <a:latin typeface="+mn-lt"/>
                <a:ea typeface="+mn-ea"/>
                <a:cs typeface="+mn-cs"/>
              </a:rPr>
              <a:t>emociones</a:t>
            </a:r>
            <a:r>
              <a:rPr lang="es-ES" sz="1100" dirty="0">
                <a:solidFill>
                  <a:schemeClr val="tx1"/>
                </a:solidFill>
                <a:effectLst/>
                <a:latin typeface="+mn-lt"/>
                <a:ea typeface="+mn-ea"/>
                <a:cs typeface="+mn-cs"/>
              </a:rPr>
              <a:t>. ¿Qué sienten al ver esto? ¿Cómo reaccionarían si apareciera en su canal de Instagram o TikTok? ¿Por qué les despierta emociones? ¿Por la noticia en sí, por el modo en que se ha formulado, por la imagen…?</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dirty="0"/>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t>Fuente:</a:t>
            </a:r>
          </a:p>
          <a:p>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Las ultrafalsificaciones (o «deep fakes») utilizan la inteligencia artificial para crear material nuevo (imágenes, vídeos, grabaciones de voz) que muestra acontecimientos, declaraciones o acciones que en realidad no han ocurrido nunca.</a:t>
            </a:r>
            <a:r>
              <a:rPr lang="es-ES" sz="1200" b="0" i="0" dirty="0">
                <a:solidFill>
                  <a:schemeClr val="tx1"/>
                </a:solidFill>
                <a:effectLst/>
                <a:latin typeface="+mn-lt"/>
                <a:ea typeface="+mn-ea"/>
                <a:cs typeface="+mn-cs"/>
              </a:rPr>
              <a:t> Los resultados pueden llegar a ser bastante convincentes.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tx1"/>
                </a:solidFill>
                <a:effectLst/>
                <a:latin typeface="+mn-lt"/>
                <a:ea typeface="+mn-ea"/>
                <a:cs typeface="+mn-cs"/>
              </a:rPr>
              <a:t>En este vídeo, no es realmente Keanu Reeves quien está demostrando sus técnicas de limpieza.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tx1"/>
                </a:solidFill>
                <a:effectLst/>
                <a:latin typeface="+mn-lt"/>
                <a:ea typeface="+mn-ea"/>
                <a:cs typeface="+mn-cs"/>
              </a:rPr>
              <a:t>La UE y otras organizaciones están trabajando intensamente para contrarrestar la IA malintencionada y las ultrafalsificaciones, pero quien no es un experto no puede siempre distinguir entre las imágenes o los vídeos reales y los manipulados. Repasad las preguntas de la </a:t>
            </a:r>
            <a:r>
              <a:rPr lang="es-ES" sz="1200" b="0" i="0" dirty="0">
                <a:solidFill>
                  <a:srgbClr val="FF0000"/>
                </a:solidFill>
                <a:effectLst/>
                <a:latin typeface="+mn-lt"/>
                <a:ea typeface="+mn-ea"/>
                <a:cs typeface="+mn-cs"/>
              </a:rPr>
              <a:t>Diapositiva</a:t>
            </a:r>
            <a:r>
              <a:rPr lang="es-ES" dirty="0">
                <a:solidFill>
                  <a:srgbClr val="FF0000"/>
                </a:solidFill>
              </a:rPr>
              <a:t>17</a:t>
            </a:r>
            <a:r>
              <a:rPr lang="es-ES" sz="1200" b="0" i="0" dirty="0">
                <a:solidFill>
                  <a:srgbClr val="FF0000"/>
                </a:solidFill>
                <a:effectLst/>
                <a:latin typeface="+mn-lt"/>
                <a:ea typeface="+mn-ea"/>
                <a:cs typeface="+mn-cs"/>
              </a:rPr>
              <a:t> </a:t>
            </a:r>
            <a:r>
              <a:rPr lang="es-ES" sz="1200" b="0" i="0" dirty="0">
                <a:solidFill>
                  <a:schemeClr val="tx1"/>
                </a:solidFill>
                <a:effectLst/>
                <a:latin typeface="+mn-lt"/>
                <a:ea typeface="+mn-ea"/>
                <a:cs typeface="+mn-cs"/>
              </a:rPr>
              <a:t>y recordad que si algo parece demasiado bueno (o demasiado tremendo) para ser verdad, es posible que no lo sea. ¡Comprobadlo con cuidado!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dirty="0"/>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dirty="0"/>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dirty="0">
                <a:solidFill>
                  <a:schemeClr val="tx1"/>
                </a:solidFill>
                <a:effectLst/>
                <a:latin typeface="+mn-lt"/>
                <a:ea typeface="+mn-ea"/>
                <a:cs typeface="+mn-cs"/>
              </a:rPr>
              <a:t>Descripciones:</a:t>
            </a:r>
          </a:p>
          <a:p>
            <a:pPr marL="628650" lvl="1" indent="-171450">
              <a:buFontTx/>
              <a:buChar char="-"/>
            </a:pPr>
            <a:r>
              <a:rPr lang="es-ES" sz="1200" dirty="0">
                <a:solidFill>
                  <a:schemeClr val="tx1"/>
                </a:solidFill>
                <a:effectLst/>
                <a:latin typeface="+mn-lt"/>
                <a:ea typeface="+mn-ea"/>
                <a:cs typeface="+mn-cs"/>
              </a:rPr>
              <a:t>El primer paso para protegerse es DETENERSE UN MOMENTO: no caigáis en la trampa de reaccionar ante algo que podría ser demasiado bueno o demasiado malo para ser verdad.</a:t>
            </a:r>
          </a:p>
          <a:p>
            <a:pPr marL="628650" lvl="1" indent="-171450">
              <a:buFontTx/>
              <a:buChar char="-"/>
            </a:pPr>
            <a:r>
              <a:rPr lang="es-ES" sz="1200" dirty="0">
                <a:solidFill>
                  <a:schemeClr val="tx1"/>
                </a:solidFill>
                <a:effectLst/>
                <a:latin typeface="+mn-lt"/>
                <a:ea typeface="+mn-ea"/>
                <a:cs typeface="+mn-cs"/>
              </a:rPr>
              <a:t>No dudéis en dedicar algún tiempo a pensar y, quizá, a investigar la historia.</a:t>
            </a:r>
          </a:p>
          <a:p>
            <a:pPr marL="628650" lvl="1" indent="-171450">
              <a:buFontTx/>
              <a:buChar char="-"/>
            </a:pPr>
            <a:r>
              <a:rPr lang="es-ES" sz="1200" dirty="0">
                <a:effectLst/>
                <a:latin typeface="+mn-lt"/>
                <a:ea typeface="+mn-ea"/>
                <a:cs typeface="+mn-cs"/>
              </a:rPr>
              <a:t>La verificación de datos puede ser divertida, algo así como jugar a los detectives. Es cierto que puede llevar tiempo y que no siempre lograréis determinar con certeza si una historia es verdadera o falsa al 100 %, pero podéis aprender mucho en el proceso. Por ejemplo, podéis aprender cosas sobre las buenas técnicas de argumentación o la verificación de la investigación científica.</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es-ES" dirty="0"/>
              <a:t>Gran parte de la desinformación se alimenta de la tendencia humana a evitar la incertidumbre. </a:t>
            </a:r>
          </a:p>
          <a:p>
            <a:pPr marL="171450" indent="-171450">
              <a:buFont typeface="Arial" panose="020B0604020202020204" pitchFamily="34" charset="0"/>
              <a:buChar char="•"/>
            </a:pPr>
            <a:r>
              <a:rPr lang="es-ES" dirty="0"/>
              <a:t>Buscar certezas es algo natural, pero no caigáis en esa trampa. Tomaos vuestro tiempo y recordad que la incertidumbre no es ningún signo de estupidez.</a:t>
            </a:r>
          </a:p>
          <a:p>
            <a:pPr marL="171450" indent="-171450">
              <a:buFont typeface="Arial" panose="020B0604020202020204" pitchFamily="34" charset="0"/>
              <a:buChar char="•"/>
            </a:pPr>
            <a:r>
              <a:rPr lang="es-ES" dirty="0"/>
              <a:t>Cuando leáis alguna historia que os despierte fuertes emociones...</a:t>
            </a:r>
          </a:p>
          <a:p>
            <a:pPr marL="628650" lvl="1" indent="-171450">
              <a:buFont typeface="Arial" panose="020B0604020202020204" pitchFamily="34" charset="0"/>
              <a:buChar char="•"/>
            </a:pPr>
            <a:r>
              <a:rPr lang="es-ES" dirty="0"/>
              <a:t>Haced una pausa</a:t>
            </a:r>
          </a:p>
          <a:p>
            <a:pPr marL="628650" lvl="1" indent="-171450">
              <a:buFont typeface="Arial" panose="020B0604020202020204" pitchFamily="34" charset="0"/>
              <a:buChar char="•"/>
            </a:pPr>
            <a:r>
              <a:rPr lang="es-ES" dirty="0"/>
              <a:t>Pensad bien y tratad de verificar la información.</a:t>
            </a:r>
          </a:p>
          <a:p>
            <a:pPr marL="628650" lvl="1" indent="-171450">
              <a:buFont typeface="Arial" panose="020B0604020202020204" pitchFamily="34" charset="0"/>
              <a:buChar char="•"/>
            </a:pPr>
            <a:r>
              <a:rPr lang="es-ES" dirty="0"/>
              <a:t>A continuación, decidid: ¿queréis compartir esa publicación o contar esa historia a vuestros amigos? ¿Creéis que debéis denunciarla como desinformación a la plataforma de redes sociales? ¿O quizá aún no estáis seguros y preferís no reaccionar de momento?</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dirty="0"/>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s-ES" sz="1200" dirty="0">
                <a:effectLst/>
                <a:ea typeface="Calibri" panose="020F0502020204030204" pitchFamily="34" charset="0"/>
                <a:cs typeface="Times New Roman" panose="02020603050405020304" pitchFamily="18" charset="0"/>
              </a:rPr>
              <a:t>Como ejercicio, volvamos a uno de los ejemplos anteriores (por ejemplo, la diapositiva 13 con el vídeo de los niños a los que supuestamente se les arma y se les alista en el ejército de Letonia).</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s-ES" sz="1200" dirty="0">
                <a:effectLst/>
              </a:rPr>
              <a:t>Es importante que reflexionéis sobre vuestros propios sesgos. ¿Confirma esta noticia algo que ya creéis? ¿Habría supuesto alguna diferencia que estas noticias las hubiera publicado un amigo o alguna persona famosa a la que seguís? ¿Qué fuentes consideráis fiables?</a:t>
            </a:r>
            <a:r>
              <a:rPr lang="es-ES"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es-ES" sz="1200" dirty="0">
                <a:effectLst/>
                <a:ea typeface="Calibri" panose="020F0502020204030204" pitchFamily="34" charset="0"/>
              </a:rPr>
              <a:t>Comprobad el...</a:t>
            </a:r>
          </a:p>
          <a:p>
            <a:pPr algn="just">
              <a:spcAft>
                <a:spcPts val="0"/>
              </a:spcAft>
            </a:pPr>
            <a:r>
              <a:rPr lang="es-ES" sz="1200" dirty="0">
                <a:effectLst/>
                <a:ea typeface="Calibri" panose="020F0502020204030204" pitchFamily="34" charset="0"/>
              </a:rPr>
              <a:t> </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contenido: </a:t>
            </a:r>
            <a:r>
              <a:rPr lang="es-ES" sz="1200" dirty="0">
                <a:effectLst/>
                <a:ea typeface="Calibri" panose="020F0502020204030204" pitchFamily="34" charset="0"/>
                <a:cs typeface="Times New Roman" panose="02020603050405020304" pitchFamily="18" charset="0"/>
              </a:rPr>
              <a:t>Leed todo el artículo: ¿coinciden el contenido y el titular?</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canal de difusión: </a:t>
            </a:r>
            <a:r>
              <a:rPr lang="es-ES" sz="1200" b="0" dirty="0">
                <a:effectLst/>
                <a:ea typeface="Calibri" panose="020F0502020204030204" pitchFamily="34" charset="0"/>
                <a:cs typeface="Times New Roman" panose="02020603050405020304" pitchFamily="18" charset="0"/>
              </a:rPr>
              <a:t>¿Qué otras historias publica? ¿Parecen fiables? </a:t>
            </a:r>
          </a:p>
          <a:p>
            <a:pPr marL="628650" lvl="1" indent="-171450" algn="l">
              <a:spcAft>
                <a:spcPts val="0"/>
              </a:spcAft>
              <a:buFontTx/>
              <a:buChar char="-"/>
              <a:tabLst>
                <a:tab pos="457200" algn="l"/>
              </a:tabLs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URL: </a:t>
            </a:r>
            <a:r>
              <a:rPr lang="es-ES" sz="1200" dirty="0">
                <a:effectLst/>
                <a:latin typeface="Calibri" panose="020F0502020204030204" pitchFamily="34" charset="0"/>
                <a:ea typeface="Calibri" panose="020F0502020204030204" pitchFamily="34" charset="0"/>
                <a:cs typeface="Times New Roman" panose="02020603050405020304" pitchFamily="18" charset="0"/>
              </a:rPr>
              <a:t>comprobad siempre si se trata de la página web original o si la dirección URL está configurada con una ligera modificación en el nombre o en la extensión, que puede pasar fácilmente desapercibida. Las webs que publican desinformación toman su nombre de fuentes de noticias conocidas, modificando pequeños detalles. Por ejemplo: </a:t>
            </a:r>
            <a:r>
              <a:rPr lang="es-ES" sz="1200" baseline="0" dirty="0">
                <a:effectLst/>
                <a:latin typeface="Calibri" panose="020F0502020204030204" pitchFamily="34" charset="0"/>
                <a:ea typeface="Calibri" panose="020F0502020204030204" pitchFamily="34" charset="0"/>
                <a:cs typeface="Times New Roman" panose="02020603050405020304" pitchFamily="18" charset="0"/>
              </a:rPr>
              <a:t>nevvyorktimes.com. </a:t>
            </a:r>
            <a:r>
              <a:rPr lang="es-ES" sz="1200" b="0" baseline="0" dirty="0">
                <a:effectLst/>
                <a:latin typeface="Calibri" panose="020F0502020204030204" pitchFamily="34" charset="0"/>
                <a:ea typeface="Calibri" panose="020F0502020204030204" pitchFamily="34" charset="0"/>
                <a:cs typeface="Times New Roman" panose="02020603050405020304" pitchFamily="18" charset="0"/>
              </a:rPr>
              <a:t>(Investigación de EU Disinfo Lab sobre la clonación de páginas informativas fidedignas: </a:t>
            </a: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es-ES"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autor: </a:t>
            </a:r>
            <a:r>
              <a:rPr lang="es-ES" sz="1200" dirty="0">
                <a:effectLst/>
                <a:ea typeface="Calibri" panose="020F0502020204030204" pitchFamily="34" charset="0"/>
                <a:cs typeface="Times New Roman" panose="02020603050405020304" pitchFamily="18" charset="0"/>
              </a:rPr>
              <a:t>las personas que trabajan en la industria de la información suelen tener sitios web u otros perfiles públicos en los que podéis encontrar datos tanto sobre ellas como sobre su trabajo.</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s-ES" sz="1200" dirty="0">
                <a:effectLst/>
                <a:ea typeface="Calibri" panose="020F0502020204030204" pitchFamily="34" charset="0"/>
                <a:cs typeface="Times New Roman" panose="02020603050405020304" pitchFamily="18" charset="0"/>
              </a:rPr>
              <a:t>Contexto</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fecha: </a:t>
            </a:r>
            <a:r>
              <a:rPr lang="es-ES" sz="1200" b="0" dirty="0">
                <a:effectLst/>
                <a:ea typeface="Calibri" panose="020F0502020204030204" pitchFamily="34" charset="0"/>
                <a:cs typeface="Times New Roman" panose="02020603050405020304" pitchFamily="18" charset="0"/>
              </a:rPr>
              <a:t> algunas veces vuelven a publicarse en las redes sociales noticias antiguas porque los lectores no se acuerdan de comprobar la fecha. </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otras fuentes: </a:t>
            </a:r>
            <a:r>
              <a:rPr lang="es-ES" sz="1200" b="0" dirty="0">
                <a:effectLst/>
                <a:ea typeface="Calibri" panose="020F0502020204030204" pitchFamily="34" charset="0"/>
                <a:cs typeface="Times New Roman" panose="02020603050405020304" pitchFamily="18" charset="0"/>
              </a:rPr>
              <a:t>¿Cubren otras fuentes esta noticia? ¿Confirman lo que dice el artículo original? ¿De qué tipo de fuentes se trata? Puede resultar especialmente útil comprobar fuentes internacionales de reconocido prestigio (por ejemplo, BBC, Deutsche Welle, France 24). Podéis utilizar herramientas de traducción para acceder a fuentes que estén en lenguas distintas de las vuestras, lo que suele ofrecer una perspectiva interesante en general, no solo para comprobar la desinformación.</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s-ES" sz="1200" b="0" dirty="0">
                <a:effectLst/>
                <a:ea typeface="Calibri" panose="020F0502020204030204" pitchFamily="34" charset="0"/>
                <a:cs typeface="Times New Roman" panose="02020603050405020304" pitchFamily="18" charset="0"/>
              </a:rPr>
              <a:t>¡Pensad antes de compartir!</a:t>
            </a:r>
          </a:p>
          <a:p>
            <a:pPr marL="628650" lvl="1" indent="-171450" algn="l">
              <a:spcAft>
                <a:spcPts val="0"/>
              </a:spcAft>
              <a:buFontTx/>
              <a:buChar char="-"/>
              <a:tabLst>
                <a:tab pos="457200" algn="l"/>
              </a:tabLst>
            </a:pPr>
            <a:r>
              <a:rPr lang="es-ES" sz="1200" b="0" dirty="0">
                <a:effectLst/>
                <a:ea typeface="Calibri" panose="020F0502020204030204" pitchFamily="34" charset="0"/>
                <a:cs typeface="Times New Roman" panose="02020603050405020304" pitchFamily="18" charset="0"/>
              </a:rPr>
              <a:t>No publiquéis un artículo hasta que no estéis seguros de que es auténtico; de lo contrario, estaréis difundiendo información errónea de forma accidental.</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dirty="0"/>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Lo más importante que podéis hacer para ayudar a luchar contra la desinformación es, simplemente, no difundir información que pueda no ser cierta. </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Compartid las pistas que os damos en esta lección con vuestros amigos y familiares y hablad con ellos sobre cómo evitar ser víctimas de información falsa o engañosa.</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Confrontar e incluso avergonzar a quienes se creen alguna información que sabéis no es cierta puede ser tentador, pero no suele funcionar.</a:t>
            </a:r>
          </a:p>
          <a:p>
            <a:pPr marL="742950" lvl="1" indent="-285750">
              <a:lnSpc>
                <a:spcPct val="107000"/>
              </a:lnSpc>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cs typeface="Times New Roman" panose="02020603050405020304" pitchFamily="18" charset="0"/>
              </a:rPr>
              <a:t>Los ataques no harán sino reforzar sus creencias y pueden dañar vuestra relación.</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No esperéis un cambio inmediato.</a:t>
            </a:r>
          </a:p>
          <a:p>
            <a:pPr marL="742950" lvl="1" indent="-285750">
              <a:lnSpc>
                <a:spcPct val="107000"/>
              </a:lnSpc>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cs typeface="Times New Roman" panose="02020603050405020304" pitchFamily="18" charset="0"/>
              </a:rPr>
              <a:t>Convencer a alguien requiere muchas conversaciones y a veces muchos años. Tomaos el tiempo necesario y no os desaniméis: en lugar de decir a estas personas que no tienen razón, concentraos en ofrecerles información precisa y útil procedente de fuentes fiables.</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dirty="0"/>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dirty="0"/>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Hoy hablaremos de lo que es y cómo funciona la desinformación y os daremos algunos consejos sobre cómo detectarla, cómo protegerse de ella y cómo ayudar a otros a hacerlo.</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dirty="0"/>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dirty="0"/>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endParaRPr lang="en-IE" sz="1100" dirty="0"/>
          </a:p>
          <a:p>
            <a:r>
              <a:rPr lang="es-ES" sz="1100" dirty="0"/>
              <a:t>La UE está actuando contra la desinformación de muchas maneras. </a:t>
            </a:r>
          </a:p>
          <a:p>
            <a:endParaRPr lang="en-IE"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   </a:t>
            </a:r>
            <a:r>
              <a:rPr lang="es-ES" sz="1100" b="1" dirty="0"/>
              <a:t>Coopera</a:t>
            </a:r>
            <a:r>
              <a:rPr lang="es-ES" sz="1100" dirty="0"/>
              <a:t> con los Estados miembros, con organizaciones internacionales y con los países socios en la búsqueda del mejor enfoque para impedir que se propague la desinformación.</a:t>
            </a:r>
          </a:p>
          <a:p>
            <a:endParaRPr lang="en-IE" sz="1100" dirty="0"/>
          </a:p>
          <a:p>
            <a:pPr marL="171450" indent="-171450">
              <a:buFontTx/>
              <a:buChar char="-"/>
            </a:pPr>
            <a:r>
              <a:rPr lang="es-ES" sz="1100" dirty="0"/>
              <a:t>Dedica un gran esfuerzo a la </a:t>
            </a:r>
            <a:r>
              <a:rPr lang="es-ES" sz="1100" b="1" dirty="0"/>
              <a:t>comunicación</a:t>
            </a:r>
            <a:r>
              <a:rPr lang="es-ES" sz="1100" dirty="0"/>
              <a:t> abierta sobre sus planes y sobre las medidas que ha adoptado. Esto es importante porque si la gente puede acceder fácilmente a información exacta, es menos probable que recurra a fuentes dudosas.</a:t>
            </a:r>
          </a:p>
          <a:p>
            <a:pPr marL="171450" indent="-171450">
              <a:buFontTx/>
              <a:buChar char="-"/>
            </a:pPr>
            <a:endParaRPr lang="en-IE" sz="1100" dirty="0"/>
          </a:p>
          <a:p>
            <a:pPr marL="171450" indent="-171450">
              <a:buFontTx/>
              <a:buChar char="-"/>
            </a:pPr>
            <a:r>
              <a:rPr lang="es-ES" sz="1100" dirty="0"/>
              <a:t>Se dedica a </a:t>
            </a:r>
            <a:r>
              <a:rPr lang="es-ES" sz="1100" b="1" dirty="0"/>
              <a:t>vigilar y exponer la desinformación</a:t>
            </a:r>
            <a:r>
              <a:rPr lang="es-ES" sz="1100" dirty="0"/>
              <a:t> y la manipulación de la información, para lo que recurre especialmente a los canales de redes sociales y el sitio web de EUvsDisinfo.</a:t>
            </a:r>
          </a:p>
          <a:p>
            <a:pPr marL="0" indent="0">
              <a:buFontTx/>
              <a:buNone/>
            </a:pPr>
            <a:endParaRPr lang="en-IE" sz="1100" dirty="0"/>
          </a:p>
          <a:p>
            <a:pPr marL="171450" indent="-171450">
              <a:buFontTx/>
              <a:buChar char="-"/>
            </a:pPr>
            <a:r>
              <a:rPr lang="es-ES" sz="1100" dirty="0"/>
              <a:t>También fomenta la </a:t>
            </a:r>
            <a:r>
              <a:rPr lang="es-ES" sz="1100" b="1" dirty="0"/>
              <a:t>alfabetización mediática</a:t>
            </a:r>
            <a:r>
              <a:rPr lang="es-ES" sz="1100" dirty="0"/>
              <a:t> (financiando iniciativas y creando recursos prácticos como este) y apoya a </a:t>
            </a:r>
            <a:r>
              <a:rPr lang="es-ES" sz="1100" b="1" dirty="0"/>
              <a:t>los medios de comunicación y los verificadores de datos independientes</a:t>
            </a:r>
            <a:r>
              <a:rPr lang="es-ES" sz="1100" dirty="0"/>
              <a:t>.</a:t>
            </a:r>
          </a:p>
          <a:p>
            <a:pPr marL="171450" indent="-171450">
              <a:buFontTx/>
              <a:buChar char="-"/>
            </a:pPr>
            <a:endParaRPr lang="en-IE" sz="1100" dirty="0"/>
          </a:p>
          <a:p>
            <a:pPr marL="171450" indent="-171450">
              <a:buFontTx/>
              <a:buChar char="-"/>
            </a:pPr>
            <a:r>
              <a:rPr lang="es-ES" sz="1100" dirty="0"/>
              <a:t>Colabora con las empresas de </a:t>
            </a:r>
            <a:r>
              <a:rPr lang="es-ES" sz="1100" b="1" dirty="0"/>
              <a:t>redes sociales</a:t>
            </a:r>
            <a:r>
              <a:rPr lang="es-ES" sz="1100" dirty="0"/>
              <a:t> para prevenir la difusión de desinformación y la manipulación de la información en la UE y proteger a los usuarios.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dirty="0"/>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dirty="0"/>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dirty="0"/>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dirty="0"/>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dirty="0"/>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dirty="0"/>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Vivimos en una era de la información. En ninguna otra época hemos tenido un acceso tan amplio a la información.</a:t>
            </a:r>
          </a:p>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Sin embargo, esto no siempre facilita las cosas, ya que puede resultar muy difícil distinguir lo que es verdadero de lo que es falso.</a:t>
            </a:r>
          </a:p>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Por ejemplo —aunque en aquel momento pareciera poco probable—, Olivia Rodrigo y Sabrina Carpenter sí hablaron en la Gala del Met, mientras que la portada de la revista Forbes con el Gran Ayatolá Sayid Alí Jamenei parece totalmente real, pero de hecho es falsa. La imagen del centro muestra la activación, por parte de Israel, de la «Cúpula de Hierro», si bien en una fecha errónea, por lo que implica a actores diferentes.</a:t>
            </a:r>
          </a:p>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En esta presentación no solo estudiaremos la desinformación (acto por el que una persona u organización propaga intencionadamente información que, le consta, es falsa o engañosa), sino también otras formas de información falsa con las que os podéis encontrar, y las maneras de protegeros de ella.</a:t>
            </a:r>
          </a:p>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No os creáis cualquier cosa y, antes de difundir cualquier información, reflexionad bien (¡y verificad los datos!)  </a:t>
            </a:r>
          </a:p>
          <a:p>
            <a:pPr marL="457200">
              <a:lnSpc>
                <a:spcPct val="10700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Fuentes:</a:t>
            </a:r>
          </a:p>
          <a:p>
            <a:pPr marL="342900" lvl="0" indent="-342900">
              <a:lnSpc>
                <a:spcPct val="107000"/>
              </a:lnSpc>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Publicación en redes sociales sobre el encuentro entre Olivia Rodrigo y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Vídeo sobre la activación de la «Cúpula de Hierro»: </a:t>
            </a:r>
            <a:r>
              <a:rPr lang="es-ES" sz="1600" dirty="0">
                <a:hlinkClick r:id="rId3"/>
              </a:rPr>
              <a:t>(3) Iran Spectator en X: </a:t>
            </a:r>
            <a:r>
              <a:rPr lang="es-ES" sz="1600" dirty="0">
                <a:latin typeface="Segoe UI Emoji"/>
                <a:hlinkClick r:id="rId3"/>
              </a:rPr>
              <a:t>⚠️</a:t>
            </a:r>
            <a:r>
              <a:rPr lang="es-ES" sz="1600" dirty="0">
                <a:hlinkClick r:id="rId3"/>
              </a:rPr>
              <a:t> 𝐁𝐫𝐞𝐚𝐤𝐢𝐧𝐠 𝐍𝐞𝐰𝐬 </a:t>
            </a:r>
            <a:r>
              <a:rPr lang="es-ES" sz="1600" dirty="0">
                <a:latin typeface="Segoe UI Emoji"/>
                <a:hlinkClick r:id="rId3"/>
              </a:rPr>
              <a:t>⚠️</a:t>
            </a:r>
            <a:r>
              <a:rPr lang="es-ES" sz="1600" dirty="0">
                <a:hlinkClick r:id="rId3"/>
              </a:rPr>
              <a:t> </a:t>
            </a:r>
            <a:r>
              <a:rPr lang="es-ES" sz="1600" dirty="0">
                <a:latin typeface="Segoe UI Emoji"/>
                <a:hlinkClick r:id="rId3"/>
              </a:rPr>
              <a:t>🇮🇷</a:t>
            </a:r>
            <a:r>
              <a:rPr lang="es-ES" sz="1600" dirty="0">
                <a:hlinkClick r:id="rId3"/>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342900" lvl="0" indent="-342900">
              <a:lnSpc>
                <a:spcPct val="107000"/>
              </a:lnSpc>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Portada falsa de la revista Forbes: </a:t>
            </a: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dirty="0"/>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100" b="1" dirty="0">
                <a:effectLst/>
                <a:latin typeface="Calibri" panose="020F0502020204030204" pitchFamily="34" charset="0"/>
                <a:ea typeface="Calibri" panose="020F0502020204030204" pitchFamily="34" charset="0"/>
                <a:cs typeface="Times New Roman" panose="02020603050405020304" pitchFamily="18" charset="0"/>
              </a:rPr>
              <a:t>Sátira/humor</a:t>
            </a:r>
            <a:r>
              <a:rPr lang="es-ES" sz="1100" dirty="0">
                <a:effectLst/>
                <a:latin typeface="Calibri" panose="020F0502020204030204" pitchFamily="34" charset="0"/>
                <a:ea typeface="Calibri" panose="020F0502020204030204" pitchFamily="34" charset="0"/>
                <a:cs typeface="Times New Roman" panose="02020603050405020304" pitchFamily="18" charset="0"/>
              </a:rPr>
              <a:t>:  a veces, los artículos humorísticos publicados en medios de comunicación satíricos se confunden con noticias reales. </a:t>
            </a:r>
          </a:p>
          <a:p>
            <a:pPr marL="342900" lvl="0" indent="-342900">
              <a:lnSpc>
                <a:spcPct val="107000"/>
              </a:lnSpc>
              <a:buFont typeface="Symbol" panose="05050102010706020507" pitchFamily="18" charset="2"/>
              <a:buChar char=""/>
            </a:pPr>
            <a:r>
              <a:rPr lang="es-ES" sz="1100" b="1" dirty="0">
                <a:effectLst/>
                <a:latin typeface="Calibri" panose="020F0502020204030204" pitchFamily="34" charset="0"/>
                <a:ea typeface="Calibri" panose="020F0502020204030204" pitchFamily="34" charset="0"/>
                <a:cs typeface="Times New Roman" panose="02020603050405020304" pitchFamily="18" charset="0"/>
              </a:rPr>
              <a:t>Información errónea</a:t>
            </a:r>
            <a:r>
              <a:rPr lang="es-ES" sz="1100" dirty="0">
                <a:effectLst/>
                <a:latin typeface="Calibri" panose="020F0502020204030204" pitchFamily="34" charset="0"/>
                <a:ea typeface="Calibri" panose="020F0502020204030204" pitchFamily="34" charset="0"/>
                <a:cs typeface="Times New Roman" panose="02020603050405020304" pitchFamily="18" charset="0"/>
              </a:rPr>
              <a:t>: información falsa o engañosa difundida por personas que se la creen y no tienen mala intención. Muchas veces solo quieren ayudar. Ejemplo: un familiar publica un artículo en Facebook sobre las virtudes del ajo para prevenir el cáncer porque cree que es una información útil y no es consciente de que sea falsa.</a:t>
            </a:r>
          </a:p>
          <a:p>
            <a:pPr marL="342900" lvl="0" indent="-342900">
              <a:lnSpc>
                <a:spcPct val="107000"/>
              </a:lnSpc>
              <a:spcAft>
                <a:spcPts val="800"/>
              </a:spcAft>
              <a:buFont typeface="Symbol" panose="05050102010706020507" pitchFamily="18" charset="2"/>
              <a:buChar char=""/>
            </a:pPr>
            <a:r>
              <a:rPr lang="es-ES" sz="1100" b="1" dirty="0">
                <a:effectLst/>
                <a:latin typeface="Calibri" panose="020F0502020204030204" pitchFamily="34" charset="0"/>
                <a:ea typeface="Calibri" panose="020F0502020204030204" pitchFamily="34" charset="0"/>
                <a:cs typeface="Times New Roman" panose="02020603050405020304" pitchFamily="18" charset="0"/>
              </a:rPr>
              <a:t>Desinformación</a:t>
            </a:r>
            <a:r>
              <a:rPr lang="es-ES" sz="1100" dirty="0">
                <a:effectLst/>
                <a:latin typeface="Calibri" panose="020F0502020204030204" pitchFamily="34" charset="0"/>
                <a:ea typeface="Calibri" panose="020F0502020204030204" pitchFamily="34" charset="0"/>
                <a:cs typeface="Times New Roman" panose="02020603050405020304" pitchFamily="18" charset="0"/>
              </a:rPr>
              <a:t>: información falsa creada y divulgada para engañar a otros con el fin de alcanzar un objetivo político o económico</a:t>
            </a:r>
            <a:r>
              <a:rPr lang="es-ES" sz="1600" dirty="0"/>
              <a:t> y capaz de causar un perjuicio público</a:t>
            </a:r>
            <a:r>
              <a:rPr lang="es-ES" sz="1100" dirty="0">
                <a:effectLst/>
                <a:latin typeface="Calibri" panose="020F0502020204030204" pitchFamily="34" charset="0"/>
                <a:ea typeface="Calibri" panose="020F0502020204030204" pitchFamily="34" charset="0"/>
                <a:cs typeface="Times New Roman" panose="02020603050405020304" pitchFamily="18" charset="0"/>
              </a:rPr>
              <a:t>. Ejemplo: una publicación en redes sociales con historias falsas sobre migrantes que cometen delitos en Europa, fabricada con ánimo de dividir a la sociedad.</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dirty="0"/>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Si no se tiene cuidado, las parodias pueden confundirse fácilmente con noticias verdaderas.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La imagen del Papa vestido con un abrigo acolchado se publicó por primera vez en un grupo de Facebook llamado AI Art Universe en marzo de 2023 y rápidamente se hizo viral.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En este enlace pueden verse otras imágenes del Papa Francisco generadas por IA: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Segunda foto del Papa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dirty="0"/>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rgbClr val="FF0000"/>
                </a:solidFill>
                <a:effectLst/>
                <a:latin typeface="+mn-lt"/>
                <a:ea typeface="+mn-ea"/>
                <a:cs typeface="+mn-cs"/>
              </a:rPr>
              <a:t>A menudo, la información falsa se propaga porque ciertas personas realmente se la creen y desean comunicársela a amigos o familiares. En ese caso, la denominamos «información errónea».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es-ES" sz="1200" b="0" i="0" dirty="0">
                <a:effectLst/>
                <a:latin typeface="+mn-lt"/>
                <a:ea typeface="+mn-ea"/>
                <a:cs typeface="+mn-cs"/>
              </a:rPr>
              <a:t>Durante la pandemia de COVID-19 se difundió a través de las redes sociales una gran cantidad de información causante de confusión. </a:t>
            </a:r>
            <a:r>
              <a:rPr lang="es-ES" dirty="0"/>
              <a:t>Por ejemplo, muchos afirmaban que existía una conexión entre las tecnologías 5G y la propagación del coronavirus (más información aquí: </a:t>
            </a:r>
            <a:r>
              <a:rPr lang="es-ES" dirty="0">
                <a:hlinkClick r:id="rId3"/>
              </a:rPr>
              <a:t>https://www.euronews.com/2020/05/15/what-is-the-truth-behind-the-5g-coronavirus-conspiracy-theory-culture-clash</a:t>
            </a: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es-ES" sz="1200" b="0" i="0" dirty="0">
                <a:effectLst/>
                <a:latin typeface="+mn-lt"/>
                <a:ea typeface="+mn-ea"/>
                <a:cs typeface="+mn-cs"/>
              </a:rPr>
              <a:t>Esa teoría causó auténticos daños:</a:t>
            </a:r>
          </a:p>
          <a:p>
            <a:pPr marL="171450" indent="-171450">
              <a:buFontTx/>
              <a:buChar char="-"/>
            </a:pPr>
            <a:r>
              <a:rPr lang="es-ES" baseline="0" dirty="0"/>
              <a:t>Algunos pirómanos incendiaron torres de telefonía móvil en toda Europa</a:t>
            </a:r>
          </a:p>
          <a:p>
            <a:pPr marL="171450" indent="-171450">
              <a:buFontTx/>
              <a:buChar char="-"/>
            </a:pPr>
            <a:r>
              <a:rPr lang="es-ES" baseline="0" dirty="0"/>
              <a:t>Las redes de telecomunicaciones fallaron, ya que muchas de las torres destruidas y vandalizadas se destinaban a los servicios 3G y 4G, de los que dependen los ciudadanos (por ejemplo, para llamar a una ambulancia)</a:t>
            </a:r>
          </a:p>
          <a:p>
            <a:pPr marL="171450" indent="-171450">
              <a:buFontTx/>
              <a:buChar char="-"/>
            </a:pPr>
            <a:r>
              <a:rPr lang="es-ES" sz="1200" b="0" i="0" dirty="0">
                <a:solidFill>
                  <a:schemeClr val="tx1"/>
                </a:solidFill>
                <a:effectLst/>
                <a:latin typeface="+mn-lt"/>
                <a:ea typeface="+mn-ea"/>
                <a:cs typeface="+mn-cs"/>
              </a:rPr>
              <a:t>Empleados del sector de las telecomunicaciones sufrieron acoso y agresiones en la calle por instalar cables de fibra óptica para 5G o cualquier otro tipo de infraestructura de telecomunicaciones.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[Se cree que la teoría de la conspiración que vincula la instalación de torres 5G con el brote de COVID-19 surgió en Francia en enero de 2020 y se extendió rápidamente a otros países.]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dirty="0"/>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Estamos ante un ejemplo de desinformación: una mujer finge ser una residente local que sufre discriminación antirrusa con ánimo de engañar y de promover los objetivos políticos rusos.</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Encarnó todos estos roles en un mismo año.</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Ante la posibilidad de que las «personas de verdad» no se atengan estrictamente al mensaje que desean transmitir quienes se hallan detrás de esta propaganda, estos recurren a actores profesionales que encarnan a varios personajes conmovedores. La finalidad es generar un sentimiento prorruso y antiucraniano.</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Fuente:</a:t>
            </a: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a:hlinkClick r:id="rId3"/>
              </a:rPr>
              <a:t>Russian disinfo patterns: same actors, different sets | StopFake</a:t>
            </a:r>
            <a:r>
              <a:rPr lang="es-ES" sz="1800" dirty="0"/>
              <a:t>. Enlace: </a:t>
            </a:r>
            <a:r>
              <a:rPr lang="es-ES"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Primera imagen &gt; vídeo: (</a:t>
            </a:r>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br>
              <a:rPr lang="es-ES" sz="1800" dirty="0">
                <a:effectLst/>
                <a:latin typeface="Calibri" panose="020F0502020204030204" pitchFamily="34" charset="0"/>
                <a:ea typeface="Calibri" panose="020F0502020204030204" pitchFamily="34" charset="0"/>
                <a:cs typeface="Times New Roman" panose="02020603050405020304" pitchFamily="18" charset="0"/>
              </a:rPr>
            </a:br>
            <a:r>
              <a:rPr lang="es-ES" sz="1800" dirty="0">
                <a:effectLst/>
                <a:latin typeface="Calibri" panose="020F0502020204030204" pitchFamily="34" charset="0"/>
                <a:ea typeface="Calibri" panose="020F0502020204030204" pitchFamily="34" charset="0"/>
                <a:cs typeface="Times New Roman" panose="02020603050405020304" pitchFamily="18" charset="0"/>
              </a:rPr>
              <a:t>Duración total:  40 segundos (del minuto 2:51 al minuto 3:31)</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Transcripción (traducida):</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t>
            </a:r>
            <a:br>
              <a:rPr lang="es-ES" sz="1800" dirty="0">
                <a:effectLst/>
                <a:latin typeface="Calibri" panose="020F0502020204030204" pitchFamily="34" charset="0"/>
                <a:ea typeface="Calibri" panose="020F0502020204030204" pitchFamily="34" charset="0"/>
                <a:cs typeface="Times New Roman" panose="02020603050405020304" pitchFamily="18" charset="0"/>
              </a:rPr>
            </a:br>
            <a:r>
              <a:rPr lang="es-ES" sz="1800" dirty="0">
                <a:effectLst/>
                <a:latin typeface="Calibri" panose="020F0502020204030204" pitchFamily="34" charset="0"/>
                <a:ea typeface="Calibri" panose="020F0502020204030204" pitchFamily="34" charset="0"/>
                <a:cs typeface="Times New Roman" panose="02020603050405020304" pitchFamily="18" charset="0"/>
              </a:rPr>
              <a:t>(Extracto de un reportaje de un canal de televisión crimeo sobre la concentración convocada en Sebastopol, Crimea, el 3 de marzo de 2014. La mujer dice llamarse María y afirma ser de Odesa).</a:t>
            </a:r>
          </a:p>
          <a:p>
            <a:pPr>
              <a:lnSpc>
                <a:spcPct val="107000"/>
              </a:lnSpc>
              <a:spcAft>
                <a:spcPts val="800"/>
              </a:spcAft>
            </a:pPr>
            <a:br>
              <a:rPr lang="es-ES" sz="1800" dirty="0">
                <a:effectLst/>
                <a:latin typeface="Calibri" panose="020F0502020204030204" pitchFamily="34" charset="0"/>
                <a:ea typeface="Calibri" panose="020F0502020204030204" pitchFamily="34" charset="0"/>
                <a:cs typeface="Times New Roman" panose="02020603050405020304" pitchFamily="18" charset="0"/>
              </a:rPr>
            </a:br>
            <a:r>
              <a:rPr lang="es-ES" sz="1800" dirty="0">
                <a:effectLst/>
                <a:latin typeface="Calibri" panose="020F0502020204030204" pitchFamily="34" charset="0"/>
                <a:ea typeface="Calibri" panose="020F0502020204030204" pitchFamily="34" charset="0"/>
                <a:cs typeface="Times New Roman" panose="02020603050405020304" pitchFamily="18" charset="0"/>
              </a:rPr>
              <a:t>Los profesores de la escuela reclaman y piden protección. Mis hijos estudian en una escuela rusa y yo formo parte de la asociación de padres.</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Cuando voy a la escuela, mis hijos me preguntan: «¿Vamos a ir ahora a la cárcel también por aprender y hablar ruso?».</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Para poder contactar con ustedes hemos tenido que apagar nuestros móviles y sacar las baterías.</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Ha comenzado una enorme persecución; es horrible.</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dirty="0"/>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dirty="0"/>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3755989" y="3258997"/>
            <a:ext cx="8006520" cy="1200329"/>
          </a:xfrm>
          <a:prstGeom prst="rect">
            <a:avLst/>
          </a:prstGeom>
        </p:spPr>
        <p:txBody>
          <a:bodyPr wrap="square">
            <a:spAutoFit/>
          </a:bodyPr>
          <a:lstStyle/>
          <a:p>
            <a:pPr lvl="0" defTabSz="457200">
              <a:defRPr/>
            </a:pP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la</a:t>
            </a:r>
            <a:r>
              <a:rPr lang="it-IT" sz="7200" b="1" dirty="0">
                <a:solidFill>
                  <a:srgbClr val="FFEC00"/>
                </a:solidFill>
                <a:latin typeface="Arial" panose="020B0604020202020204" pitchFamily="34" charset="0"/>
                <a:ea typeface="Verdana" panose="020B0604030504040204" pitchFamily="34" charset="0"/>
                <a:cs typeface="Arial" panose="020B0604020202020204" pitchFamily="34" charset="0"/>
              </a:rPr>
              <a:t> des</a:t>
            </a: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información</a:t>
            </a: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3726657" y="2428000"/>
            <a:ext cx="7652801" cy="830997"/>
          </a:xfrm>
          <a:prstGeom prst="rect">
            <a:avLst/>
          </a:prstGeom>
        </p:spPr>
        <p:txBody>
          <a:bodyPr wrap="square">
            <a:spAutoFit/>
          </a:bodyPr>
          <a:lstStyle/>
          <a:p>
            <a:pPr>
              <a:defRPr/>
            </a:pPr>
            <a:r>
              <a:rPr lang="fr-BE" sz="4800" dirty="0">
                <a:solidFill>
                  <a:schemeClr val="bg1"/>
                </a:solidFill>
                <a:latin typeface="Arial" panose="020B0604020202020204" pitchFamily="34" charset="0"/>
                <a:ea typeface="Verdana" panose="020B0604030504040204" pitchFamily="34" charset="0"/>
                <a:cs typeface="Arial" panose="020B0604020202020204" pitchFamily="34" charset="0"/>
              </a:rPr>
              <a:t>Cómo </a:t>
            </a:r>
            <a:r>
              <a:rPr lang="es-ES" sz="4800" b="1" dirty="0">
                <a:solidFill>
                  <a:schemeClr val="bg1"/>
                </a:solidFill>
                <a:latin typeface="Arial" panose="020B0604020202020204" pitchFamily="34" charset="0"/>
                <a:ea typeface="Verdana" panose="020B0604030504040204" pitchFamily="34" charset="0"/>
                <a:cs typeface="Arial" panose="020B0604020202020204" pitchFamily="34" charset="0"/>
              </a:rPr>
              <a:t>detectar y combatir</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21/05/2024</a:t>
            </a:fld>
            <a:endParaRPr lang="it-IT" dirty="0"/>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dirty="0"/>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dirty="0"/>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dirty="0">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dirty="0"/>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21/05/2024</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dirty="0"/>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www.euvsdisinfo.eu/" TargetMode="External"/><Relationship Id="rId3" Type="http://schemas.openxmlformats.org/officeDocument/2006/relationships/hyperlink" Target="https://efcsn.com/" TargetMode="External"/><Relationship Id="rId7" Type="http://schemas.openxmlformats.org/officeDocument/2006/relationships/hyperlink" Target="https://toolbox.google.com/factcheck/explore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ifcncodeofprinciples.poynter.org/know-more/the-commitments-of-the-code-of-principles" TargetMode="External"/><Relationship Id="rId5" Type="http://schemas.openxmlformats.org/officeDocument/2006/relationships/hyperlink" Target="https://ifcncodeofprinciples.poynter.org/signatories" TargetMode="External"/><Relationship Id="rId10" Type="http://schemas.openxmlformats.org/officeDocument/2006/relationships/image" Target="../media/image60.png"/><Relationship Id="rId4" Type="http://schemas.openxmlformats.org/officeDocument/2006/relationships/hyperlink" Target="https://edmo.eu/" TargetMode="External"/><Relationship Id="rId9" Type="http://schemas.openxmlformats.org/officeDocument/2006/relationships/hyperlink" Target="http://www.edmo.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ut.ee/"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edmo.eu/edmo-hubs/%231642079046670-a6ffd8e2-288d"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s://inoculation.science/inoculation-games/harmony-squar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catpark.gam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deed.es_ES"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dirty="0"/>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es-ES" sz="2400" dirty="0">
                <a:latin typeface="Arial"/>
                <a:ea typeface="Verdana"/>
                <a:cs typeface="Arial"/>
              </a:rPr>
              <a:t>Parte 2</a:t>
            </a:r>
            <a:r>
              <a:rPr lang="es-ES" dirty="0">
                <a:latin typeface="Arial"/>
                <a:ea typeface="Verdana"/>
                <a:cs typeface="Arial"/>
              </a:rPr>
              <a:t>: ¿Cómo funciona la desinformación?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sz="1400" i="1" dirty="0">
                <a:latin typeface="Arial" panose="020B0604020202020204" pitchFamily="34" charset="0"/>
                <a:ea typeface="Verdana" panose="020B0604030504040204" pitchFamily="34" charset="0"/>
                <a:cs typeface="Arial" panose="020B0604020202020204" pitchFamily="34" charset="0"/>
              </a:rPr>
              <a:t>¡Ya no sé a quién creer!</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881990"/>
          </a:xfrm>
          <a:prstGeom prst="rect">
            <a:avLst/>
          </a:prstGeom>
          <a:noFill/>
        </p:spPr>
        <p:txBody>
          <a:bodyPr wrap="square" rtlCol="0">
            <a:spAutoFit/>
          </a:bodyPr>
          <a:lstStyle/>
          <a:p>
            <a:pPr marL="0" lvl="1">
              <a:lnSpc>
                <a:spcPct val="107000"/>
              </a:lnSpc>
              <a:spcAft>
                <a:spcPts val="1800"/>
              </a:spcAft>
              <a:tabLst>
                <a:tab pos="914400" algn="l"/>
              </a:tabLst>
            </a:pPr>
            <a:r>
              <a:rPr lang="es-ES"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«¿Y lo de..., qué?»</a:t>
            </a:r>
            <a:br>
              <a:rPr lang="es-ES"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effectLst/>
                <a:latin typeface="Arial" panose="020B0604020202020204" pitchFamily="34" charset="0"/>
                <a:ea typeface="Verdana" panose="020B0604030504040204" pitchFamily="34" charset="0"/>
                <a:cs typeface="Arial" panose="020B0604020202020204" pitchFamily="34" charset="0"/>
              </a:rPr>
              <a:t>desviar la atención hacia cuestiones no relacionadas —o vagamente relacionadas— con el objeto de la discusión.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es-ES" sz="2400" b="1" dirty="0">
                <a:solidFill>
                  <a:schemeClr val="bg1"/>
                </a:solidFill>
                <a:latin typeface="Arial" panose="020B0604020202020204" pitchFamily="34" charset="0"/>
                <a:cs typeface="Arial" panose="020B0604020202020204" pitchFamily="34" charset="0"/>
              </a:rPr>
              <a:t>El objetivo de la desinformación no es necesariamente convencer, sino confundir. </a:t>
            </a:r>
            <a:br>
              <a:rPr lang="es-ES" sz="2400" b="1" dirty="0">
                <a:solidFill>
                  <a:schemeClr val="bg1"/>
                </a:solidFill>
                <a:latin typeface="Arial" panose="020B0604020202020204" pitchFamily="34" charset="0"/>
                <a:cs typeface="Arial" panose="020B0604020202020204" pitchFamily="34" charset="0"/>
              </a:rPr>
            </a:br>
            <a:r>
              <a:rPr lang="es-ES" sz="2400" b="1" dirty="0">
                <a:solidFill>
                  <a:schemeClr val="bg1"/>
                </a:solidFill>
                <a:latin typeface="Arial" panose="020B0604020202020204" pitchFamily="34" charset="0"/>
                <a:cs typeface="Arial" panose="020B0604020202020204" pitchFamily="34" charset="0"/>
              </a:rPr>
              <a:t>Sus tácticas incluyen:</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es-ES"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«Hombres de paja»</a:t>
            </a:r>
            <a:r>
              <a:rPr lang="es-ES"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es-ES" dirty="0">
                <a:solidFill>
                  <a:schemeClr val="bg1"/>
                </a:solidFill>
                <a:effectLst/>
                <a:latin typeface="Arial" panose="020B0604020202020204" pitchFamily="34" charset="0"/>
                <a:ea typeface="Verdana" panose="020B0604030504040204" pitchFamily="34" charset="0"/>
                <a:cs typeface="Arial" panose="020B0604020202020204" pitchFamily="34" charset="0"/>
              </a:rPr>
              <a:t>que tergiversan la posición de su interlocutor para arremeter contra ella.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es-ES" sz="2000" b="1" dirty="0">
                <a:solidFill>
                  <a:srgbClr val="FFEC00"/>
                </a:solidFill>
                <a:latin typeface="Arial" panose="020B0604020202020204" pitchFamily="34" charset="0"/>
                <a:ea typeface="Verdana" panose="020B0604030504040204" pitchFamily="34" charset="0"/>
                <a:cs typeface="Arial" panose="020B0604020202020204" pitchFamily="34" charset="0"/>
              </a:rPr>
              <a:t>Ataques </a:t>
            </a:r>
            <a:br>
              <a:rPr lang="es-ES" sz="20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amedrentar a quienes dudan utilizando un lenguaje agresivo o denigrante.</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4398429"/>
            <a:ext cx="2931812" cy="1256306"/>
          </a:xfrm>
          <a:prstGeom prst="rect">
            <a:avLst/>
          </a:prstGeom>
          <a:noFill/>
        </p:spPr>
        <p:txBody>
          <a:bodyPr wrap="square">
            <a:spAutoFit/>
          </a:bodyPr>
          <a:lstStyle/>
          <a:p>
            <a:pPr marL="0" lvl="1">
              <a:lnSpc>
                <a:spcPct val="107000"/>
              </a:lnSpc>
              <a:spcAft>
                <a:spcPts val="1800"/>
              </a:spcAft>
              <a:tabLst>
                <a:tab pos="914400" algn="l"/>
              </a:tabLst>
            </a:pPr>
            <a:r>
              <a:rPr lang="es-ES" b="1" dirty="0">
                <a:solidFill>
                  <a:srgbClr val="FFEC00"/>
                </a:solidFill>
                <a:latin typeface="Arial" panose="020B0604020202020204" pitchFamily="34" charset="0"/>
                <a:ea typeface="Verdana" panose="020B0604030504040204" pitchFamily="34" charset="0"/>
                <a:cs typeface="Arial" panose="020B0604020202020204" pitchFamily="34" charset="0"/>
              </a:rPr>
              <a:t>Burlas</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con las que se hace escarnio de quienes dudan; uso del </a:t>
            </a:r>
            <a:r>
              <a:rPr lang="es-ES" dirty="0">
                <a:solidFill>
                  <a:schemeClr val="bg1"/>
                </a:solidFill>
                <a:effectLst/>
                <a:latin typeface="Arial" panose="020B0604020202020204" pitchFamily="34" charset="0"/>
                <a:ea typeface="Verdana" panose="020B0604030504040204" pitchFamily="34" charset="0"/>
                <a:cs typeface="Arial" panose="020B0604020202020204" pitchFamily="34" charset="0"/>
              </a:rPr>
              <a:t>sarcasmo.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423761"/>
            <a:ext cx="2103853" cy="1815882"/>
          </a:xfrm>
          <a:prstGeom prst="rect">
            <a:avLst/>
          </a:prstGeom>
          <a:noFill/>
        </p:spPr>
        <p:txBody>
          <a:bodyPr wrap="square">
            <a:spAutoFit/>
          </a:bodyPr>
          <a:lstStyle/>
          <a:p>
            <a:r>
              <a:rPr lang="es-ES" sz="2000" b="1" dirty="0">
                <a:solidFill>
                  <a:srgbClr val="FFEC00"/>
                </a:solidFill>
                <a:latin typeface="Arial" panose="020B0604020202020204" pitchFamily="34" charset="0"/>
                <a:ea typeface="Verdana" panose="020B0604030504040204" pitchFamily="34" charset="0"/>
                <a:cs typeface="Arial" panose="020B0604020202020204" pitchFamily="34" charset="0"/>
              </a:rPr>
              <a:t>Detalles abrumadores</a:t>
            </a:r>
            <a:r>
              <a:rPr lang="es-ES"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es-ES"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s-ES"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que desvían la atención del argumento principal.</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4309568"/>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4287644"/>
            <a:ext cx="264294" cy="448074"/>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es-ES" sz="2200" dirty="0">
                <a:latin typeface="Arial"/>
                <a:ea typeface="Verdana"/>
                <a:cs typeface="Arial"/>
              </a:rPr>
              <a:t>Parte 2</a:t>
            </a:r>
            <a:r>
              <a:rPr lang="es-ES" dirty="0">
                <a:latin typeface="Arial"/>
                <a:ea typeface="Verdana"/>
                <a:cs typeface="Arial"/>
              </a:rPr>
              <a:t>:</a:t>
            </a:r>
            <a:r>
              <a:rPr lang="es-ES" sz="1600" dirty="0">
                <a:latin typeface="Arial"/>
                <a:ea typeface="Verdana"/>
                <a:cs typeface="Arial"/>
              </a:rPr>
              <a:t> ¿Cómo funciona la desinformación?</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es-ES" sz="2200" dirty="0">
                <a:latin typeface="Arial"/>
                <a:ea typeface="Verdana"/>
                <a:cs typeface="Arial"/>
              </a:rPr>
              <a:t>Parte 2</a:t>
            </a:r>
            <a:r>
              <a:rPr lang="es-ES" dirty="0">
                <a:latin typeface="Arial"/>
                <a:ea typeface="Verdana"/>
                <a:cs typeface="Arial"/>
              </a:rPr>
              <a:t>:</a:t>
            </a:r>
            <a:r>
              <a:rPr lang="es-ES" sz="1600" dirty="0">
                <a:latin typeface="Arial"/>
                <a:ea typeface="Verdana"/>
                <a:cs typeface="Arial"/>
              </a:rPr>
              <a:t> ¿Cómo funciona la desinformación?</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es-ES" sz="1200" dirty="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es-ES" sz="2500" b="1" dirty="0">
                  <a:solidFill>
                    <a:schemeClr val="bg1"/>
                  </a:solidFill>
                </a:rPr>
                <a:t>La desinformación no solo se propaga a través de las redes sociales – </a:t>
              </a:r>
              <a:br>
                <a:rPr lang="es-ES" sz="2500" b="1" dirty="0">
                  <a:solidFill>
                    <a:schemeClr val="bg1"/>
                  </a:solidFill>
                </a:rPr>
              </a:br>
              <a:r>
                <a:rPr lang="es-ES" sz="2500" b="1" dirty="0">
                  <a:solidFill>
                    <a:schemeClr val="bg1"/>
                  </a:solidFill>
                </a:rPr>
                <a:t>también aparece en los medios de comunicación tradicionales</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F95B2C95-440A-33EC-F4EE-6824063026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es-ES" sz="2200" dirty="0">
                <a:latin typeface="Arial"/>
                <a:ea typeface="Verdana"/>
                <a:cs typeface="Arial"/>
              </a:rPr>
              <a:t>Parte 2</a:t>
            </a:r>
            <a:r>
              <a:rPr lang="es-ES" dirty="0">
                <a:latin typeface="Arial"/>
                <a:ea typeface="Verdana"/>
                <a:cs typeface="Arial"/>
              </a:rPr>
              <a:t>:</a:t>
            </a:r>
            <a:r>
              <a:rPr lang="es-ES" sz="1600" dirty="0">
                <a:latin typeface="Arial"/>
                <a:ea typeface="Verdana"/>
                <a:cs typeface="Arial"/>
              </a:rPr>
              <a:t> ¿Cómo funciona la desinformación?</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65021FAE-0F00-4E20-63A4-37EC2ED044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es-ES" sz="2200" dirty="0">
                <a:latin typeface="Arial"/>
                <a:cs typeface="Arial"/>
              </a:rPr>
              <a:t>Parte 2</a:t>
            </a:r>
            <a:r>
              <a:rPr lang="es-ES" dirty="0">
                <a:latin typeface="Arial"/>
                <a:cs typeface="Arial"/>
              </a:rPr>
              <a:t>:</a:t>
            </a:r>
            <a:r>
              <a:rPr lang="es-ES" sz="1600" dirty="0">
                <a:latin typeface="Arial"/>
                <a:cs typeface="Arial"/>
              </a:rPr>
              <a:t> ¿Cómo funciona la desinformación?</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dirty="0"/>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es-ES"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3 </a:t>
            </a:r>
          </a:p>
          <a:p>
            <a:r>
              <a:rPr lang="es-ES" sz="5400" b="1" dirty="0">
                <a:solidFill>
                  <a:schemeClr val="bg1"/>
                </a:solidFill>
                <a:latin typeface="Arial" panose="020B0604020202020204" pitchFamily="34" charset="0"/>
                <a:ea typeface="Verdana" panose="020B0604030504040204" pitchFamily="34" charset="0"/>
                <a:cs typeface="Arial" panose="020B0604020202020204" pitchFamily="34" charset="0"/>
              </a:rPr>
              <a:t>Cómo responder ante la desinformación</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es-ES" sz="2200" dirty="0">
                <a:latin typeface="Arial"/>
                <a:ea typeface="Verdana"/>
                <a:cs typeface="Arial"/>
              </a:rPr>
              <a:t>Parte 3</a:t>
            </a:r>
            <a:r>
              <a:rPr lang="es-ES" dirty="0">
                <a:latin typeface="Arial"/>
                <a:ea typeface="Verdana"/>
                <a:cs typeface="Arial"/>
              </a:rPr>
              <a:t>:</a:t>
            </a:r>
            <a:r>
              <a:rPr lang="es-ES" sz="1600" dirty="0">
                <a:latin typeface="Arial"/>
                <a:ea typeface="Verdana"/>
                <a:cs typeface="Arial"/>
              </a:rPr>
              <a:t> </a:t>
            </a:r>
            <a:r>
              <a:rPr lang="es-ES" dirty="0">
                <a:latin typeface="Arial"/>
                <a:ea typeface="Verdana"/>
                <a:cs typeface="Arial"/>
              </a:rPr>
              <a:t>Cómo responder ante la desinformación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¡No caigáis en la provocación!</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4162785" y="5255452"/>
            <a:ext cx="261788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Haced una pausa</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Pensad </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s-ES" sz="2000" dirty="0">
                <a:latin typeface="Arial"/>
                <a:ea typeface="Verdana"/>
                <a:cs typeface="Arial"/>
              </a:rPr>
              <a:t>Parte 3</a:t>
            </a:r>
            <a:r>
              <a:rPr lang="es-ES" dirty="0">
                <a:latin typeface="Arial"/>
                <a:ea typeface="Verdana"/>
                <a:cs typeface="Arial"/>
              </a:rPr>
              <a:t>:</a:t>
            </a:r>
            <a:r>
              <a:rPr lang="es-ES" sz="1400" dirty="0">
                <a:latin typeface="Arial"/>
                <a:ea typeface="Verdana"/>
                <a:cs typeface="Arial"/>
              </a:rPr>
              <a:t> </a:t>
            </a:r>
            <a:r>
              <a:rPr lang="es-ES" sz="1600" dirty="0">
                <a:latin typeface="Arial"/>
                <a:ea typeface="Verdana"/>
                <a:cs typeface="Arial"/>
              </a:rPr>
              <a:t>Cómo responder ante la desinformación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s-ES" sz="4800" b="1" dirty="0">
                <a:solidFill>
                  <a:srgbClr val="AAFAC8"/>
                </a:solidFill>
                <a:latin typeface="Arial" panose="020B0604020202020204" pitchFamily="34" charset="0"/>
                <a:ea typeface="Verdana" panose="020B0604030504040204" pitchFamily="34" charset="0"/>
                <a:cs typeface="Arial" panose="020B0604020202020204" pitchFamily="34" charset="0"/>
              </a:rPr>
              <a:t>Ante la duda, comprobar</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4685232" y="774442"/>
            <a:ext cx="3337104"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dirty="0">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Contenido</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¿Coincide el título con el contenido? ¿Tiene sentido el contenido?</a:t>
            </a:r>
          </a:p>
          <a:p>
            <a:pPr marL="285750" indent="-285750">
              <a:buFont typeface="Courier New" panose="02070309020205020404" pitchFamily="49" charset="0"/>
              <a:buChar char="o"/>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6879352"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¡Pensad antes de compartir!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508105"/>
          </a:xfrm>
          <a:prstGeom prst="rect">
            <a:avLst/>
          </a:prstGeom>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Otras fuentes</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¿Están dando la misma noticia otras fuentes? ¿De qué fuentes se trata?</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es-ES" sz="2000" b="1" dirty="0">
                <a:solidFill>
                  <a:srgbClr val="FFEC00"/>
                </a:solidFill>
                <a:latin typeface="Arial" panose="020B0604020202020204" pitchFamily="34" charset="0"/>
                <a:ea typeface="Verdana" panose="020B0604030504040204" pitchFamily="34" charset="0"/>
                <a:cs typeface="Arial" panose="020B0604020202020204" pitchFamily="34" charset="0"/>
              </a:rPr>
              <a:t>¡Sed conscientes de vuestros propios sesgos!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Canal de difusión/ URL</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¿Es fiable? ¿Es lo que parece?</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Autor</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¿Es fiable/está cualificado?</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Fecha</a:t>
            </a:r>
            <a:br>
              <a:rPr lang="es-ES"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¿Cuál es la fecha de la publicación?</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Imagen</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¿Corresponde al texto?</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83178" y="3683840"/>
            <a:ext cx="2514174" cy="1200329"/>
          </a:xfrm>
          <a:prstGeom prst="rect">
            <a:avLst/>
          </a:prstGeom>
          <a:noFill/>
        </p:spPr>
        <p:txBody>
          <a:bodyPr wrap="square" rtlCol="0">
            <a:spAutoFit/>
          </a:bodyPr>
          <a:lstStyle/>
          <a:p>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Compartid el resultado de vuestras investigaciones con amigos y familiares, PERO...</a:t>
            </a:r>
          </a:p>
          <a:p>
            <a:endParaRPr lang="it-IT"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s-ES" dirty="0"/>
              <a:t>Cómo responder ante la desinformación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es-ES" sz="4800" b="1" dirty="0">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s-ES" sz="3200" b="1" dirty="0">
                <a:solidFill>
                  <a:srgbClr val="FBE110"/>
                </a:solidFill>
                <a:latin typeface="Arial" panose="020B0604020202020204" pitchFamily="34" charset="0"/>
                <a:ea typeface="Verdana" panose="020B0604030504040204" pitchFamily="34" charset="0"/>
                <a:cs typeface="Arial" panose="020B0604020202020204" pitchFamily="34" charset="0"/>
              </a:rPr>
              <a:t>¿Qué podéis hacer VOSOTROS para luchar contra la desinformación?</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No humilléis a nadie</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Mostrad empatía y tratad de comprender a quienes se creen la desinformación. ¡La confrontación rara vez sirve para convencer!</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FFFFFF"/>
                </a:solidFill>
                <a:latin typeface="Arial" panose="020B0604020202020204" pitchFamily="34" charset="0"/>
                <a:ea typeface="Verdana" panose="020B0604030504040204" pitchFamily="34" charset="0"/>
                <a:cs typeface="Arial" panose="020B0604020202020204" pitchFamily="34" charset="0"/>
              </a:rPr>
              <a:t>Avisad a los demás</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es-ES" sz="2000" b="1" dirty="0">
                <a:solidFill>
                  <a:srgbClr val="FFFFFF"/>
                </a:solidFill>
                <a:latin typeface="Arial" panose="020B0604020202020204" pitchFamily="34" charset="0"/>
                <a:ea typeface="Verdana" panose="020B0604030504040204" pitchFamily="34" charset="0"/>
                <a:cs typeface="Arial" panose="020B0604020202020204" pitchFamily="34" charset="0"/>
              </a:rPr>
              <a:t>No os creáis todo lo que os dicen</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Pensad de forma crítica, comprobad las fuentes y acordaos de deteneros un momento y de reflexionar antes de reaccionar.</a:t>
            </a:r>
          </a:p>
          <a:p>
            <a:endParaRPr lang="en-US"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4374996" y="623145"/>
            <a:ext cx="2464716"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97013" y="1821406"/>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1423" y="1761675"/>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06684" y="1927117"/>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2218"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es-ES" sz="2000" dirty="0">
                <a:latin typeface="Arial"/>
                <a:ea typeface="Verdana"/>
                <a:cs typeface="Arial"/>
              </a:rPr>
              <a:t>Parte 3</a:t>
            </a:r>
            <a:r>
              <a:rPr lang="es-ES" dirty="0">
                <a:latin typeface="Arial"/>
                <a:ea typeface="Verdana"/>
                <a:cs typeface="Arial"/>
              </a:rPr>
              <a:t>:</a:t>
            </a:r>
            <a:r>
              <a:rPr lang="es-ES" sz="1400" dirty="0">
                <a:latin typeface="Arial"/>
                <a:ea typeface="Verdana"/>
                <a:cs typeface="Arial"/>
              </a:rPr>
              <a:t> </a:t>
            </a:r>
            <a:r>
              <a:rPr lang="es-ES" sz="1600" dirty="0">
                <a:latin typeface="Arial"/>
                <a:ea typeface="Verdana"/>
                <a:cs typeface="Arial"/>
              </a:rPr>
              <a:t>Cómo responder ante la desinformación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42988" y="1912920"/>
            <a:ext cx="7801163" cy="4124206"/>
          </a:xfrm>
          <a:prstGeom prst="rect">
            <a:avLst/>
          </a:prstGeom>
          <a:noFill/>
        </p:spPr>
        <p:txBody>
          <a:bodyPr wrap="square" rtlCol="0">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La Red internacional de verificación de datos facilita</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rPr>
              <a:t>una lista de organizaciones de verificación de datos </a:t>
            </a: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que han suscrito el </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rPr>
              <a:t>Código de principios de dicha Red.</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rPr>
              <a:t>La </a:t>
            </a: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Red europea de normas de verificación de datos</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Verificad los datos sobre algún tema o persona en la web mediante el </a:t>
            </a: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rPr>
              <a:t>explorador de verificación de datos de Google</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Consultad los desmentidos de desinformación en </a:t>
            </a: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rPr>
              <a:t>EUvsDisinfo.eu </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A través de sus centros en toda la UE, el </a:t>
            </a: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EDMO</a:t>
            </a: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 (Observatorio Europeo de los Medios Digitales) vigila la desinformación y responde frente a ella.</a:t>
            </a:r>
          </a:p>
        </p:txBody>
      </p:sp>
      <p:sp>
        <p:nvSpPr>
          <p:cNvPr id="2" name="Rectangle 1">
            <a:hlinkClick r:id="rId5"/>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Rectangle 26">
            <a:hlinkClick r:id="rId6"/>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27">
            <a:hlinkClick r:id="rId7"/>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28">
            <a:hlinkClick r:id="rId8"/>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 name="Rectangle 29">
            <a:hlinkClick r:id="rId9"/>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s-ES" sz="4800" b="1" dirty="0">
                <a:solidFill>
                  <a:srgbClr val="AAFAC8"/>
                </a:solidFill>
                <a:latin typeface="Arial" panose="020B0604020202020204" pitchFamily="34" charset="0"/>
                <a:ea typeface="Verdana" panose="020B0604030504040204" pitchFamily="34" charset="0"/>
                <a:cs typeface="Arial" panose="020B0604020202020204" pitchFamily="34" charset="0"/>
              </a:rPr>
              <a:t>Verificadores de datos</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es-ES" b="1" dirty="0">
                <a:latin typeface="Arial" panose="020B0604020202020204" pitchFamily="34" charset="0"/>
              </a:rPr>
              <a:t>¿Qué vamos a aprender hoy?</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¿QUÉ</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es la desinformación?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¿CÓMO</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funciona?</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800" b="1" dirty="0">
                <a:solidFill>
                  <a:schemeClr val="bg1"/>
                </a:solidFill>
                <a:latin typeface="Arial" panose="020B0604020202020204" pitchFamily="34" charset="0"/>
                <a:ea typeface="Verdana" panose="020B0604030504040204" pitchFamily="34" charset="0"/>
                <a:cs typeface="Arial" panose="020B0604020202020204" pitchFamily="34" charset="0"/>
              </a:rPr>
              <a:t>¿CÓMO</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rgbClr val="FFFFFF"/>
                </a:solidFill>
                <a:latin typeface="Arial" panose="020B0604020202020204" pitchFamily="34" charset="0"/>
                <a:ea typeface="Verdana" panose="020B0604030504040204" pitchFamily="34" charset="0"/>
                <a:cs typeface="Arial" panose="020B0604020202020204" pitchFamily="34" charset="0"/>
              </a:rPr>
              <a:t>debo reaccionar?</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s-ES" sz="2000" dirty="0">
                <a:latin typeface="Arial"/>
                <a:ea typeface="Verdana"/>
                <a:cs typeface="Arial"/>
              </a:rPr>
              <a:t>Parte 3</a:t>
            </a:r>
            <a:r>
              <a:rPr lang="es-ES" dirty="0">
                <a:latin typeface="Arial"/>
                <a:ea typeface="Verdana"/>
                <a:cs typeface="Arial"/>
              </a:rPr>
              <a:t>:</a:t>
            </a:r>
            <a:r>
              <a:rPr lang="es-ES" sz="1400" dirty="0">
                <a:latin typeface="Arial"/>
                <a:ea typeface="Verdana"/>
                <a:cs typeface="Arial"/>
              </a:rPr>
              <a:t> </a:t>
            </a:r>
            <a:r>
              <a:rPr lang="es-ES" sz="1600" dirty="0">
                <a:latin typeface="Arial"/>
                <a:ea typeface="Verdana"/>
                <a:cs typeface="Arial"/>
              </a:rPr>
              <a:t>Cómo responder ante la desinformación </a:t>
            </a:r>
          </a:p>
        </p:txBody>
      </p:sp>
      <p:graphicFrame>
        <p:nvGraphicFramePr>
          <p:cNvPr id="3" name="Table 2"/>
          <p:cNvGraphicFramePr>
            <a:graphicFrameLocks noGrp="1"/>
          </p:cNvGraphicFramePr>
          <p:nvPr>
            <p:extLst>
              <p:ext uri="{D42A27DB-BD31-4B8C-83A1-F6EECF244321}">
                <p14:modId xmlns:p14="http://schemas.microsoft.com/office/powerpoint/2010/main" val="1145668035"/>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AUSTRIA</a:t>
                      </a:r>
                      <a:r>
                        <a:rPr lang="es-ES"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y ALEMANIA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DINAMARCA,</a:t>
                      </a:r>
                      <a:r>
                        <a:rPr lang="es-ES"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FINLANDIA y SUECIA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BÉLGICA y PAÍSES BAJOS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ESTONIA,</a:t>
                      </a:r>
                      <a:r>
                        <a:rPr lang="es-ES"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LETONIA y LITUANIA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BÉLGICA Y LUXEMBURGO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FRANCIA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BULGARIA Y RUMANÍA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HUNGRÍA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CROACIA</a:t>
                      </a:r>
                      <a:r>
                        <a:rPr lang="es-ES"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y ESLOVENIA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IRLANDA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CHIPRE, GRECIA y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ITALIA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CHEQUIA, ESLOVAQUIA y POLONIA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PORTUGAL y ESPAÑA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585530" y="422813"/>
            <a:ext cx="10996870" cy="1421928"/>
          </a:xfrm>
          <a:prstGeom prst="rect">
            <a:avLst/>
          </a:prstGeom>
        </p:spPr>
        <p:txBody>
          <a:bodyPr wrap="square">
            <a:spAutoFit/>
          </a:bodyPr>
          <a:lstStyle/>
          <a:p>
            <a:pPr lvl="0" defTabSz="914400">
              <a:lnSpc>
                <a:spcPct val="90000"/>
              </a:lnSpc>
              <a:spcBef>
                <a:spcPts val="1000"/>
              </a:spcBef>
            </a:pPr>
            <a:r>
              <a:rPr lang="es-ES" sz="4800" b="1" dirty="0">
                <a:solidFill>
                  <a:srgbClr val="AAFAC8"/>
                </a:solidFill>
                <a:latin typeface="Arial" panose="020B0604020202020204" pitchFamily="34" charset="0"/>
                <a:ea typeface="Verdana" panose="020B0604030504040204" pitchFamily="34" charset="0"/>
                <a:cs typeface="Arial" panose="020B0604020202020204" pitchFamily="34" charset="0"/>
              </a:rPr>
              <a:t>Recursos nacionales de verificación de datos</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s-ES" sz="2000" dirty="0">
                <a:latin typeface="Arial"/>
                <a:ea typeface="Verdana"/>
                <a:cs typeface="Arial"/>
              </a:rPr>
              <a:t>Parte 3</a:t>
            </a:r>
            <a:r>
              <a:rPr lang="es-ES" dirty="0">
                <a:latin typeface="Arial"/>
                <a:ea typeface="Verdana"/>
                <a:cs typeface="Arial"/>
              </a:rPr>
              <a:t>:</a:t>
            </a:r>
            <a:r>
              <a:rPr lang="es-ES" sz="1400" dirty="0">
                <a:latin typeface="Arial"/>
                <a:ea typeface="Verdana"/>
                <a:cs typeface="Arial"/>
              </a:rPr>
              <a:t> </a:t>
            </a:r>
            <a:r>
              <a:rPr lang="es-ES" sz="1600" dirty="0">
                <a:latin typeface="Arial"/>
                <a:ea typeface="Verdana"/>
                <a:cs typeface="Arial"/>
              </a:rPr>
              <a:t>Cómo responder ante la desinformación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633984" y="1151191"/>
            <a:ext cx="6123589"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es-ES"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¿QUÉ ESTÁ </a:t>
            </a:r>
            <a:r>
              <a:rPr kumimoji="0" lang="es-ES"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es-ES"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HACIENDO LA UE?</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es-ES" sz="2000" b="1" dirty="0">
                <a:solidFill>
                  <a:srgbClr val="FFFF00"/>
                </a:solidFill>
                <a:latin typeface="Arial" panose="020B0604020202020204" pitchFamily="34" charset="0"/>
                <a:ea typeface="Verdana"/>
                <a:cs typeface="Arial" panose="020B0604020202020204" pitchFamily="34" charset="0"/>
              </a:rPr>
              <a:t>Sensibilizar y comunicar</a:t>
            </a:r>
            <a:br>
              <a:rPr lang="es-ES" b="1" dirty="0">
                <a:solidFill>
                  <a:srgbClr val="FFFF00"/>
                </a:solidFill>
                <a:latin typeface="Arial" panose="020B0604020202020204" pitchFamily="34" charset="0"/>
                <a:ea typeface="Verdana"/>
                <a:cs typeface="Arial" panose="020B0604020202020204" pitchFamily="34" charset="0"/>
              </a:rPr>
            </a:br>
            <a:r>
              <a:rPr lang="es-ES" dirty="0">
                <a:solidFill>
                  <a:schemeClr val="bg1"/>
                </a:solidFill>
                <a:latin typeface="Arial" panose="020B0604020202020204" pitchFamily="34" charset="0"/>
                <a:ea typeface="Verdana"/>
                <a:cs typeface="Arial" panose="020B0604020202020204" pitchFamily="34" charset="0"/>
              </a:rPr>
              <a:t>(por ejemplo, ofreciendo información fiable y exponiendo y previniendo la desinformación)</a:t>
            </a:r>
          </a:p>
          <a:p>
            <a:endParaRPr lang="en-IE" sz="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235252" y="3300262"/>
            <a:ext cx="3948434" cy="1354217"/>
          </a:xfrm>
          <a:prstGeom prst="rect">
            <a:avLst/>
          </a:prstGeom>
        </p:spPr>
        <p:txBody>
          <a:bodyPr wrap="square" lIns="91440" tIns="45720" rIns="91440" bIns="45720" anchor="t">
            <a:spAutoFit/>
          </a:bodyPr>
          <a:lstStyle/>
          <a:p>
            <a:r>
              <a:rPr lang="es-ES" sz="2000" b="1" dirty="0">
                <a:solidFill>
                  <a:srgbClr val="FFFF00"/>
                </a:solidFill>
                <a:latin typeface="Arial"/>
                <a:ea typeface="Verdana"/>
                <a:cs typeface="Arial"/>
              </a:rPr>
              <a:t>Colaborar con sus socios</a:t>
            </a:r>
            <a:br>
              <a:rPr lang="es-ES" b="1" dirty="0">
                <a:latin typeface="Arial" panose="020B0604020202020204" pitchFamily="34" charset="0"/>
                <a:ea typeface="Verdana"/>
                <a:cs typeface="Arial" panose="020B0604020202020204" pitchFamily="34" charset="0"/>
              </a:rPr>
            </a:br>
            <a:r>
              <a:rPr lang="es-ES" dirty="0">
                <a:solidFill>
                  <a:schemeClr val="bg1"/>
                </a:solidFill>
                <a:latin typeface="Arial"/>
                <a:ea typeface="Verdana"/>
                <a:cs typeface="Arial"/>
              </a:rPr>
              <a:t>(por ejemplo, los Estados miembros de la UE, otros países y organizaciones internacionales)</a:t>
            </a:r>
            <a:br>
              <a:rPr lang="es-ES" b="1" dirty="0">
                <a:latin typeface="Arial" panose="020B0604020202020204" pitchFamily="34" charset="0"/>
                <a:ea typeface="Verdana" panose="020B0604030504040204" pitchFamily="34" charset="0"/>
                <a:cs typeface="Arial" panose="020B0604020202020204" pitchFamily="34" charset="0"/>
              </a:rPr>
            </a:br>
            <a:endParaRPr lang="es-ES"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es-ES" sz="2000" b="1" dirty="0">
                <a:solidFill>
                  <a:srgbClr val="FFFF00"/>
                </a:solidFill>
                <a:latin typeface="Arial" panose="020B0604020202020204" pitchFamily="34" charset="0"/>
                <a:ea typeface="Verdana" panose="020B0604030504040204" pitchFamily="34" charset="0"/>
                <a:cs typeface="Arial" panose="020B0604020202020204" pitchFamily="34" charset="0"/>
              </a:rPr>
              <a:t>Promover el acceso a la información</a:t>
            </a:r>
            <a:br>
              <a:rPr lang="es-ES"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(por ejemplo, mediante el apoyo a la alfabetización mediática, los medios de comunicación independientes y los verificadores de datos)</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es-ES" sz="2000" b="1" dirty="0">
                <a:solidFill>
                  <a:srgbClr val="FFFF00"/>
                </a:solidFill>
                <a:latin typeface="Arial" panose="020B0604020202020204" pitchFamily="34" charset="0"/>
                <a:ea typeface="Verdana" panose="020B0604030504040204" pitchFamily="34" charset="0"/>
                <a:cs typeface="Arial" panose="020B0604020202020204" pitchFamily="34" charset="0"/>
              </a:rPr>
              <a:t>Colaborar con las plataformas de redes sociales</a:t>
            </a:r>
            <a:br>
              <a:rPr lang="es-ES"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(por ejemplo, para minimizar la propagación de información falsa o perjudicial y proteger a los usuarios)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25131" y="3069748"/>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1247" y="1433284"/>
            <a:ext cx="1109473"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dirty="0"/>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86999" cy="1354217"/>
          </a:xfrm>
          <a:prstGeom prst="rect">
            <a:avLst/>
          </a:prstGeom>
          <a:noFill/>
        </p:spPr>
        <p:txBody>
          <a:bodyPr wrap="square" rtlCol="0">
            <a:spAutoFit/>
          </a:bodyPr>
          <a:lstStyle/>
          <a:p>
            <a:r>
              <a:rPr lang="es-ES" sz="2800" dirty="0">
                <a:solidFill>
                  <a:srgbClr val="0C0C58"/>
                </a:solidFill>
                <a:highlight>
                  <a:srgbClr val="FFFF00"/>
                </a:highlight>
                <a:latin typeface="Arial" panose="020B0604020202020204" pitchFamily="34" charset="0"/>
                <a:ea typeface="Verdana" panose="020B0604030504040204" pitchFamily="34" charset="0"/>
                <a:cs typeface="Arial" panose="020B0604020202020204" pitchFamily="34" charset="0"/>
              </a:rPr>
              <a:t>PARTE 4</a:t>
            </a:r>
            <a:r>
              <a:rPr lang="es-ES"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 </a:t>
            </a:r>
          </a:p>
          <a:p>
            <a:r>
              <a:rPr lang="es-ES" sz="5400" b="1" dirty="0">
                <a:solidFill>
                  <a:schemeClr val="bg1"/>
                </a:solidFill>
                <a:latin typeface="Arial" panose="020B0604020202020204" pitchFamily="34" charset="0"/>
                <a:ea typeface="Verdana" panose="020B0604030504040204" pitchFamily="34" charset="0"/>
                <a:cs typeface="Arial" panose="020B0604020202020204" pitchFamily="34" charset="0"/>
              </a:rPr>
              <a:t>Práctica</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s-ES" sz="2000" dirty="0">
                <a:latin typeface="Arial"/>
                <a:ea typeface="Verdana"/>
                <a:cs typeface="Arial"/>
              </a:rPr>
              <a:t>Parte 4</a:t>
            </a:r>
            <a:r>
              <a:rPr lang="es-ES" dirty="0">
                <a:latin typeface="Arial"/>
                <a:ea typeface="Verdana"/>
                <a:cs typeface="Arial"/>
              </a:rPr>
              <a:t>:</a:t>
            </a:r>
            <a:r>
              <a:rPr lang="es-ES" sz="1400" dirty="0">
                <a:latin typeface="Arial"/>
                <a:ea typeface="Verdana"/>
                <a:cs typeface="Arial"/>
              </a:rPr>
              <a:t> </a:t>
            </a:r>
            <a:r>
              <a:rPr lang="es-ES" b="1" dirty="0">
                <a:latin typeface="Arial"/>
                <a:ea typeface="Verdana"/>
                <a:cs typeface="Arial"/>
              </a:rPr>
              <a:t>Práctica</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Dividíos en grupos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s-ES" b="1" dirty="0">
                <a:solidFill>
                  <a:schemeClr val="bg1"/>
                </a:solidFill>
                <a:latin typeface="Arial" panose="020B0604020202020204" pitchFamily="34" charset="0"/>
                <a:ea typeface="Verdana" panose="020B0604030504040204" pitchFamily="34" charset="0"/>
                <a:cs typeface="Arial" panose="020B0604020202020204" pitchFamily="34" charset="0"/>
              </a:rPr>
              <a:t>Recoged vuestro caso práctico y vuestros ejercicios</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s-ES" b="1" dirty="0">
                <a:solidFill>
                  <a:schemeClr val="bg1"/>
                </a:solidFill>
                <a:latin typeface="Arial" panose="020B0604020202020204" pitchFamily="34" charset="0"/>
                <a:ea typeface="Verdana" panose="020B0604030504040204" pitchFamily="34" charset="0"/>
                <a:cs typeface="Arial" panose="020B0604020202020204" pitchFamily="34" charset="0"/>
              </a:rPr>
              <a:t>Preparad una presentación</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s-ES" sz="2000" dirty="0">
                <a:latin typeface="Arial"/>
                <a:ea typeface="Verdana"/>
                <a:cs typeface="Arial"/>
              </a:rPr>
              <a:t>Parte 4</a:t>
            </a:r>
            <a:r>
              <a:rPr lang="es-ES" dirty="0">
                <a:latin typeface="Arial"/>
                <a:ea typeface="Verdana"/>
                <a:cs typeface="Arial"/>
              </a:rPr>
              <a:t>:</a:t>
            </a:r>
            <a:r>
              <a:rPr lang="es-ES" sz="1400" dirty="0">
                <a:latin typeface="Arial"/>
                <a:ea typeface="Verdana"/>
                <a:cs typeface="Arial"/>
              </a:rPr>
              <a:t> </a:t>
            </a:r>
            <a:r>
              <a:rPr lang="es-ES" dirty="0">
                <a:latin typeface="Arial"/>
                <a:ea typeface="Verdana"/>
                <a:cs typeface="Arial"/>
              </a:rPr>
              <a:t>Práctica</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372957"/>
          </a:xfrm>
          <a:prstGeom prst="rect">
            <a:avLst/>
          </a:prstGeom>
          <a:noFill/>
        </p:spPr>
        <p:txBody>
          <a:bodyPr wrap="square" rtlCol="0">
            <a:spAutoFit/>
          </a:bodyPr>
          <a:lstStyle/>
          <a:p>
            <a:pPr lvl="0">
              <a:lnSpc>
                <a:spcPct val="90000"/>
              </a:lnSpc>
              <a:buClr>
                <a:schemeClr val="bg2">
                  <a:lumMod val="75000"/>
                </a:schemeClr>
              </a:buClr>
              <a:tabLst>
                <a:tab pos="1060450" algn="l"/>
              </a:tabLst>
            </a:pPr>
            <a:endParaRPr lang="en-GB" sz="1400" b="1" dirty="0">
              <a:solidFill>
                <a:schemeClr val="bg1"/>
              </a:solidFill>
            </a:endParaRPr>
          </a:p>
          <a:p>
            <a:pPr lvl="0">
              <a:lnSpc>
                <a:spcPct val="90000"/>
              </a:lnSpc>
              <a:buClr>
                <a:schemeClr val="bg1"/>
              </a:buClr>
              <a:tabLst>
                <a:tab pos="1060450" algn="l"/>
              </a:tabLst>
            </a:pPr>
            <a:r>
              <a:rPr lang="es-ES" b="1" u="sng" dirty="0">
                <a:solidFill>
                  <a:srgbClr val="FFEC00"/>
                </a:solidFill>
                <a:latin typeface="Arial" panose="020B0604020202020204" pitchFamily="34" charset="0"/>
                <a:ea typeface="Verdana" panose="020B0604030504040204" pitchFamily="34" charset="0"/>
                <a:cs typeface="Arial" panose="020B0604020202020204" pitchFamily="34" charset="0"/>
              </a:rPr>
              <a:t>El «juego de las malas noticias» </a:t>
            </a:r>
          </a:p>
          <a:p>
            <a:pPr lvl="0">
              <a:lnSpc>
                <a:spcPct val="90000"/>
              </a:lnSpc>
              <a:spcBef>
                <a:spcPts val="600"/>
              </a:spcBef>
              <a:buClr>
                <a:schemeClr val="bg1"/>
              </a:buClr>
              <a:tabLst>
                <a:tab pos="1060450" algn="l"/>
              </a:tabLst>
            </a:pPr>
            <a:r>
              <a:rPr lang="es-ES" sz="1600" dirty="0">
                <a:solidFill>
                  <a:schemeClr val="bg1"/>
                </a:solidFill>
                <a:latin typeface="Arial" panose="020B0604020202020204" pitchFamily="34" charset="0"/>
                <a:ea typeface="Verdana" panose="020B0604030504040204" pitchFamily="34" charset="0"/>
                <a:cs typeface="Arial" panose="020B0604020202020204" pitchFamily="34" charset="0"/>
              </a:rPr>
              <a:t>(disponible en varias lenguas, para mayores de 14 años): el jugador desempeña el papel de alguien que difunde información errónea en línea. </a:t>
            </a:r>
          </a:p>
          <a:p>
            <a:pPr lvl="0">
              <a:lnSpc>
                <a:spcPct val="90000"/>
              </a:lnSpc>
              <a:spcBef>
                <a:spcPts val="600"/>
              </a:spcBef>
              <a:buClr>
                <a:schemeClr val="bg1"/>
              </a:buClr>
              <a:tabLst>
                <a:tab pos="1060450" algn="l"/>
              </a:tabLst>
            </a:pPr>
            <a:r>
              <a:rPr lang="es-ES" b="1" u="sng" dirty="0">
                <a:solidFill>
                  <a:srgbClr val="FFEC00"/>
                </a:solidFill>
                <a:latin typeface="Arial" panose="020B0604020202020204" pitchFamily="34" charset="0"/>
                <a:ea typeface="Verdana" panose="020B0604030504040204" pitchFamily="34" charset="0"/>
                <a:cs typeface="Arial" panose="020B0604020202020204" pitchFamily="34" charset="0"/>
              </a:rPr>
              <a:t>El «juego de las malas noticias», versión infantil </a:t>
            </a:r>
          </a:p>
          <a:p>
            <a:pPr lvl="0">
              <a:lnSpc>
                <a:spcPct val="90000"/>
              </a:lnSpc>
              <a:spcBef>
                <a:spcPts val="600"/>
              </a:spcBef>
              <a:buClr>
                <a:schemeClr val="bg1"/>
              </a:buClr>
              <a:tabLst>
                <a:tab pos="1060450" algn="l"/>
              </a:tabLst>
            </a:pPr>
            <a:r>
              <a:rPr lang="es-ES" sz="1600" dirty="0">
                <a:solidFill>
                  <a:schemeClr val="bg1"/>
                </a:solidFill>
                <a:latin typeface="Arial" panose="020B0604020202020204" pitchFamily="34" charset="0"/>
                <a:ea typeface="Verdana" panose="020B0604030504040204" pitchFamily="34" charset="0"/>
                <a:cs typeface="Arial" panose="020B0604020202020204" pitchFamily="34" charset="0"/>
              </a:rPr>
              <a:t>(disponible en menos lenguas, para mayores de 8 años)</a:t>
            </a: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3"/>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hlinkClick r:id="rId4"/>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s-ES" sz="3200" b="1" dirty="0">
                <a:solidFill>
                  <a:srgbClr val="FBE110"/>
                </a:solidFill>
                <a:latin typeface="Arial" panose="020B0604020202020204" pitchFamily="34" charset="0"/>
                <a:ea typeface="Verdana" panose="020B0604030504040204" pitchFamily="34" charset="0"/>
                <a:cs typeface="Arial" panose="020B0604020202020204" pitchFamily="34" charset="0"/>
              </a:rPr>
              <a:t>Poned en práctica lo que habéis aprendido mediante un juego</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228028"/>
          </a:xfrm>
          <a:prstGeom prst="rect">
            <a:avLst/>
          </a:prstGeom>
          <a:noFill/>
        </p:spPr>
        <p:txBody>
          <a:bodyPr wrap="square">
            <a:spAutoFit/>
          </a:bodyPr>
          <a:lstStyle/>
          <a:p>
            <a:pPr lvl="0">
              <a:lnSpc>
                <a:spcPct val="90000"/>
              </a:lnSpc>
              <a:buClr>
                <a:schemeClr val="bg1"/>
              </a:buClr>
              <a:tabLst>
                <a:tab pos="1060450" algn="l"/>
              </a:tabLst>
            </a:pPr>
            <a:r>
              <a:rPr lang="es-ES" b="1" u="sng" dirty="0">
                <a:solidFill>
                  <a:srgbClr val="FFEC00"/>
                </a:solidFill>
                <a:latin typeface="Arial" panose="020B0604020202020204" pitchFamily="34" charset="0"/>
                <a:ea typeface="Verdana" panose="020B0604030504040204" pitchFamily="34" charset="0"/>
                <a:cs typeface="Arial" panose="020B0604020202020204" pitchFamily="34" charset="0"/>
              </a:rPr>
              <a:t>Cat Park </a:t>
            </a:r>
          </a:p>
          <a:p>
            <a:pPr lvl="0">
              <a:lnSpc>
                <a:spcPct val="90000"/>
              </a:lnSpc>
              <a:buClr>
                <a:schemeClr val="bg1"/>
              </a:buClr>
              <a:tabLst>
                <a:tab pos="1060450" algn="l"/>
              </a:tabLst>
            </a:pPr>
            <a:r>
              <a:rPr lang="es-ES" sz="1600" dirty="0">
                <a:solidFill>
                  <a:schemeClr val="bg1"/>
                </a:solidFill>
                <a:latin typeface="Arial" panose="020B0604020202020204" pitchFamily="34" charset="0"/>
                <a:ea typeface="Verdana" panose="020B0604030504040204" pitchFamily="34" charset="0"/>
                <a:cs typeface="Arial" panose="020B0604020202020204" pitchFamily="34" charset="0"/>
              </a:rPr>
              <a:t>(en inglés, francés, neerlandés y ruso, para mayores de 15 años): mediante técnicas de desinformación habituales, el jugador trata de volver a la opinión pública en contra de un proyecto de parque.</a:t>
            </a:r>
          </a:p>
        </p:txBody>
      </p:sp>
      <p:sp>
        <p:nvSpPr>
          <p:cNvPr id="8" name="TextBox 7">
            <a:extLst>
              <a:ext uri="{FF2B5EF4-FFF2-40B4-BE49-F238E27FC236}">
                <a16:creationId xmlns:a16="http://schemas.microsoft.com/office/drawing/2014/main" id="{CE3A5E4D-DE45-B165-5606-B183E98E4D60}"/>
              </a:ext>
            </a:extLst>
          </p:cNvPr>
          <p:cNvSpPr txBox="1"/>
          <p:nvPr/>
        </p:nvSpPr>
        <p:spPr>
          <a:xfrm>
            <a:off x="3266484" y="4433211"/>
            <a:ext cx="8377493" cy="1304973"/>
          </a:xfrm>
          <a:prstGeom prst="rect">
            <a:avLst/>
          </a:prstGeom>
          <a:noFill/>
        </p:spPr>
        <p:txBody>
          <a:bodyPr wrap="square">
            <a:spAutoFit/>
          </a:bodyPr>
          <a:lstStyle/>
          <a:p>
            <a:pPr lvl="0">
              <a:lnSpc>
                <a:spcPct val="90000"/>
              </a:lnSpc>
              <a:spcBef>
                <a:spcPts val="1200"/>
              </a:spcBef>
              <a:buClr>
                <a:schemeClr val="bg1"/>
              </a:buClr>
              <a:tabLst>
                <a:tab pos="1060450" algn="l"/>
              </a:tabLst>
            </a:pPr>
            <a:r>
              <a:rPr lang="es-ES" b="1" u="sng" dirty="0">
                <a:solidFill>
                  <a:srgbClr val="FFEC00"/>
                </a:solidFill>
                <a:latin typeface="Arial" panose="020B0604020202020204" pitchFamily="34" charset="0"/>
                <a:ea typeface="Verdana" panose="020B0604030504040204" pitchFamily="34" charset="0"/>
                <a:cs typeface="Arial" panose="020B0604020202020204" pitchFamily="34" charset="0"/>
              </a:rPr>
              <a:t>Harmony Square </a:t>
            </a:r>
          </a:p>
          <a:p>
            <a:pPr lvl="0">
              <a:lnSpc>
                <a:spcPct val="90000"/>
              </a:lnSpc>
              <a:spcBef>
                <a:spcPts val="600"/>
              </a:spcBef>
              <a:buClr>
                <a:schemeClr val="bg1"/>
              </a:buClr>
              <a:tabLst>
                <a:tab pos="1060450" algn="l"/>
              </a:tabLst>
            </a:pPr>
            <a:r>
              <a:rPr lang="es-ES" sz="1600" dirty="0">
                <a:solidFill>
                  <a:schemeClr val="bg1"/>
                </a:solidFill>
                <a:latin typeface="Arial" panose="020B0604020202020204" pitchFamily="34" charset="0"/>
                <a:ea typeface="Verdana" panose="020B0604030504040204" pitchFamily="34" charset="0"/>
                <a:cs typeface="Arial" panose="020B0604020202020204" pitchFamily="34" charset="0"/>
              </a:rPr>
              <a:t>(en inglés, francés, neerlandés, checo, alemán, húngaro, esloveno, español, portugués, letón, rumano, ucraniano, ruso y otras lenguas no de la UE): el jugador actúa como «Director de desinformación», troleando a los habitantes de Harmony Square (la «Plaza de la armonía») y utilizando técnicas de desinformación para enfrentarlos unos con otros.</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s-ES" sz="900" dirty="0">
                <a:solidFill>
                  <a:schemeClr val="bg1"/>
                </a:solidFill>
                <a:latin typeface="Arial"/>
                <a:ea typeface="Arial"/>
                <a:cs typeface="Arial"/>
                <a:sym typeface="Arial"/>
              </a:rPr>
              <a:t>Fuentes: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ea typeface="Arial"/>
                <a:cs typeface="Arial" panose="020B0604020202020204" pitchFamily="34" charset="0"/>
                <a:sym typeface="Arial"/>
              </a:rPr>
              <a:t>Ilustraciones de upklyak en Freepik (diapositivas 1,2,3,7,9,10,15,16,18,19,20,22,23 y 24)</a:t>
            </a:r>
          </a:p>
          <a:p>
            <a:pPr marL="342900" lvl="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ea typeface="Arial"/>
                <a:cs typeface="Arial" panose="020B0604020202020204" pitchFamily="34" charset="0"/>
                <a:sym typeface="Arial"/>
              </a:rPr>
              <a:t>Diapositiva 4: </a:t>
            </a:r>
          </a:p>
          <a:p>
            <a:pPr marL="803275" lvl="1" indent="-179388" defTabSz="401638">
              <a:lnSpc>
                <a:spcPct val="107000"/>
              </a:lnSpc>
              <a:buFont typeface="Symbol" panose="05050102010706020507" pitchFamily="18" charset="2"/>
              <a:buChar char=""/>
              <a:tabLst>
                <a:tab pos="180000" algn="l"/>
                <a:tab pos="457200" algn="l"/>
              </a:tabLst>
            </a:pP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Publicación en redes sociales sobre el encuentro entre Olivia Rodrigo y Sabrina Carpenter: </a:t>
            </a: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Vídeo sobre la activación de la «Cúpula de Hierro»: </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en X: </a:t>
            </a:r>
            <a:r>
              <a:rPr lang="es-ES"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es-ES"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s-ES"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Portada falsa de la revista Forbes: </a:t>
            </a:r>
            <a:r>
              <a:rPr lang="es-ES" sz="9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Diapositiva 6: </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rPr>
              <a:t>Imagen del papa Francisco a la izquierda © Pablo Xavier, imagen del papa Francisco a la derecha © Mazur/Cattholicnews.org.uk</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Diapositiva 8: StopFake: </a:t>
            </a:r>
            <a:r>
              <a:rPr lang="es-ES" sz="9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es-ES" sz="900" dirty="0">
                <a:solidFill>
                  <a:schemeClr val="bg1"/>
                </a:solidFill>
                <a:latin typeface="Arial" panose="020B0604020202020204" pitchFamily="34" charset="0"/>
                <a:cs typeface="Arial" panose="020B0604020202020204" pitchFamily="34" charset="0"/>
              </a:rPr>
              <a:t>/  , </a:t>
            </a:r>
            <a:r>
              <a:rPr lang="es-ES" sz="900" b="0" dirty="0">
                <a:solidFill>
                  <a:schemeClr val="bg1"/>
                </a:solidFill>
                <a:effectLst/>
                <a:latin typeface="Arial" panose="020B0604020202020204" pitchFamily="34" charset="0"/>
                <a:cs typeface="Arial" panose="020B0604020202020204" pitchFamily="34" charset="0"/>
              </a:rPr>
              <a:t>Images Source – </a:t>
            </a:r>
            <a:r>
              <a:rPr lang="es-ES" sz="900" b="0" u="none" strike="noStrike" dirty="0">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es-ES" sz="900" b="0" dirty="0">
                <a:solidFill>
                  <a:schemeClr val="bg1"/>
                </a:solidFill>
                <a:effectLst/>
                <a:latin typeface="Arial" panose="020B0604020202020204" pitchFamily="34" charset="0"/>
                <a:cs typeface="Arial" panose="020B0604020202020204" pitchFamily="34" charset="0"/>
              </a:rPr>
              <a:t>, </a:t>
            </a:r>
            <a:r>
              <a:rPr lang="es-ES" sz="9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es-ES" sz="900" b="0" dirty="0">
                <a:solidFill>
                  <a:schemeClr val="bg1"/>
                </a:solidFill>
                <a:effectLst/>
                <a:latin typeface="Arial" panose="020B0604020202020204" pitchFamily="34" charset="0"/>
                <a:cs typeface="Arial" panose="020B0604020202020204" pitchFamily="34" charset="0"/>
              </a:rPr>
              <a:t>, </a:t>
            </a:r>
            <a:r>
              <a:rPr lang="es-ES" sz="9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s-ES" sz="900" b="0" dirty="0">
                <a:solidFill>
                  <a:schemeClr val="bg1"/>
                </a:solidFill>
                <a:effectLst/>
                <a:latin typeface="Arial" panose="020B0604020202020204" pitchFamily="34" charset="0"/>
                <a:cs typeface="Arial" panose="020B0604020202020204" pitchFamily="34" charset="0"/>
              </a:rPr>
              <a:t>, </a:t>
            </a:r>
            <a:r>
              <a:rPr lang="es-ES" sz="9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s-ES" sz="900" b="0" dirty="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Diapositiva 11: </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es-ES" sz="900" dirty="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Diapositiva 12: </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Imagen de los periódicos © Adobe Stock</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rPr>
              <a:t>Imagen de 5G: </a:t>
            </a:r>
            <a:r>
              <a:rPr lang="es-ES" sz="900" dirty="0">
                <a:effectLst/>
                <a:latin typeface="Arial" panose="020B0604020202020204" pitchFamily="34" charset="0"/>
                <a:ea typeface="Calibri" panose="020F0502020204030204" pitchFamily="34" charset="0"/>
                <a:cs typeface="Arial" panose="020B0604020202020204" pitchFamily="34" charset="0"/>
              </a:rPr>
              <a:t> </a:t>
            </a:r>
            <a:r>
              <a:rPr lang="es-ES" sz="900" u="sng" dirty="0">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Diapositiva 13: </a:t>
            </a:r>
            <a:r>
              <a:rPr lang="es-ES" sz="900" dirty="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es-ES" sz="900" dirty="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rPr>
              <a:t>Diapositiva 14: </a:t>
            </a:r>
            <a:r>
              <a:rPr lang="es-ES" sz="9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s-ES" sz="800" b="1" dirty="0">
                <a:solidFill>
                  <a:schemeClr val="bg1"/>
                </a:solidFill>
                <a:latin typeface="Arial"/>
                <a:ea typeface="Arial"/>
                <a:cs typeface="Arial"/>
                <a:sym typeface="Arial"/>
              </a:rPr>
              <a:t>© Unión Europea 2024</a:t>
            </a:r>
          </a:p>
          <a:p>
            <a:pPr marL="0" marR="0" lvl="0" indent="0" algn="l" rtl="0">
              <a:spcBef>
                <a:spcPts val="1800"/>
              </a:spcBef>
              <a:spcAft>
                <a:spcPts val="0"/>
              </a:spcAft>
              <a:buNone/>
            </a:pPr>
            <a:r>
              <a:rPr lang="es-ES" sz="800" dirty="0">
                <a:solidFill>
                  <a:schemeClr val="bg1"/>
                </a:solidFill>
                <a:latin typeface="Arial"/>
                <a:ea typeface="Arial"/>
                <a:cs typeface="Arial"/>
                <a:sym typeface="Arial"/>
              </a:rPr>
              <a:t>A menos que se indique lo contrario, la reutilización de esta presentación está autorizada en virtud de la licencia  </a:t>
            </a:r>
            <a:r>
              <a:rPr lang="es-ES" sz="800" u="sng" dirty="0">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es-ES" sz="800" dirty="0">
                <a:solidFill>
                  <a:schemeClr val="bg1"/>
                </a:solidFill>
                <a:latin typeface="Arial"/>
                <a:ea typeface="Arial"/>
                <a:cs typeface="Arial"/>
                <a:sym typeface="Arial"/>
              </a:rPr>
              <a:t>. Para la utilización o reproducción de elementos que no sean propiedad de la UE, es posible que sea necesario solicitar autorización directamente a los titulares de derechos correspondientes.</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es-ES" sz="1050" dirty="0">
                <a:solidFill>
                  <a:schemeClr val="bg1"/>
                </a:solidFill>
                <a:latin typeface="Arial"/>
                <a:ea typeface="Arial"/>
                <a:cs typeface="Arial"/>
                <a:sym typeface="Arial"/>
              </a:rPr>
            </a:br>
            <a:endParaRPr lang="es-ES" sz="1050" dirty="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dirty="0"/>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dirty="0"/>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2185214"/>
          </a:xfrm>
          <a:prstGeom prst="rect">
            <a:avLst/>
          </a:prstGeom>
          <a:noFill/>
        </p:spPr>
        <p:txBody>
          <a:bodyPr wrap="square" rtlCol="0">
            <a:spAutoFit/>
          </a:bodyPr>
          <a:lstStyle/>
          <a:p>
            <a:r>
              <a:rPr lang="es-ES" sz="2800" dirty="0">
                <a:solidFill>
                  <a:srgbClr val="0C0C58"/>
                </a:solidFill>
                <a:highlight>
                  <a:srgbClr val="FFFF00"/>
                </a:highlight>
                <a:latin typeface="Arial" panose="020B0604020202020204" pitchFamily="34" charset="0"/>
                <a:ea typeface="Verdana" panose="020B0604030504040204" pitchFamily="34" charset="0"/>
                <a:cs typeface="Arial" panose="020B0604020202020204" pitchFamily="34" charset="0"/>
              </a:rPr>
              <a:t>PARTE 1</a:t>
            </a:r>
            <a:r>
              <a:rPr lang="es-ES"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 </a:t>
            </a:r>
          </a:p>
          <a:p>
            <a:r>
              <a:rPr lang="es-ES" sz="5400" b="1" dirty="0">
                <a:solidFill>
                  <a:schemeClr val="bg1"/>
                </a:solidFill>
                <a:latin typeface="Arial" panose="020B0604020202020204" pitchFamily="34" charset="0"/>
                <a:ea typeface="Verdana" panose="020B0604030504040204" pitchFamily="34" charset="0"/>
                <a:cs typeface="Arial" panose="020B0604020202020204" pitchFamily="34" charset="0"/>
              </a:rPr>
              <a:t>¿Qué es la desinformación?</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es-ES" sz="2400" dirty="0">
                <a:latin typeface="Arial"/>
                <a:ea typeface="Verdana"/>
                <a:cs typeface="Arial"/>
              </a:rPr>
              <a:t>Parte 1</a:t>
            </a:r>
            <a:r>
              <a:rPr lang="es-ES" dirty="0">
                <a:latin typeface="Arial"/>
                <a:ea typeface="Verdana"/>
                <a:cs typeface="Arial"/>
              </a:rPr>
              <a:t>: ¿Qué es la desinformación?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dirty="0"/>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dirty="0"/>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dirty="0"/>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dirty="0"/>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dirty="0"/>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dirty="0"/>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dirty="0"/>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dirty="0"/>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dirty="0"/>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dirty="0"/>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dirty="0"/>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dirty="0"/>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dirty="0"/>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dirty="0"/>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dirty="0"/>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dirty="0"/>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dirty="0"/>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dirty="0"/>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dirty="0"/>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dirty="0"/>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dirty="0"/>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dirty="0"/>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dirty="0"/>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dirty="0"/>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dirty="0"/>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dirty="0"/>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dirty="0"/>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dirty="0"/>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dirty="0"/>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dirty="0"/>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dirty="0"/>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dirty="0"/>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dirty="0"/>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dirty="0"/>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dirty="0"/>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dirty="0"/>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dirty="0"/>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dirty="0"/>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dirty="0"/>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dirty="0"/>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dirty="0"/>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dirty="0"/>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dirty="0"/>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dirty="0"/>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dirty="0"/>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dirty="0"/>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dirty="0"/>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dirty="0"/>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dirty="0"/>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dirty="0"/>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dirty="0"/>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dirty="0"/>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dirty="0"/>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dirty="0"/>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dirty="0"/>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dirty="0"/>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dirty="0"/>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dirty="0"/>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dirty="0"/>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dirty="0"/>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dirty="0"/>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dirty="0"/>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dirty="0"/>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dirty="0"/>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dirty="0"/>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dirty="0"/>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dirty="0"/>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dirty="0"/>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dirty="0"/>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dirty="0"/>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dirty="0"/>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dirty="0"/>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dirty="0"/>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dirty="0"/>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dirty="0"/>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dirty="0"/>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dirty="0"/>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dirty="0"/>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dirty="0"/>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dirty="0"/>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dirty="0"/>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dirty="0"/>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dirty="0"/>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dirty="0"/>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dirty="0"/>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dirty="0"/>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dirty="0"/>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dirty="0"/>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dirty="0"/>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dirty="0"/>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dirty="0"/>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dirty="0"/>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dirty="0"/>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dirty="0"/>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dirty="0"/>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dirty="0"/>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dirty="0"/>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dirty="0"/>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dirty="0"/>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es-ES" sz="2400" b="1" dirty="0">
                <a:latin typeface="Arial"/>
                <a:ea typeface="Verdana"/>
                <a:cs typeface="Arial"/>
              </a:rPr>
              <a:t>Parte 1</a:t>
            </a:r>
            <a:r>
              <a:rPr lang="es-ES" b="1" dirty="0">
                <a:latin typeface="Arial"/>
                <a:ea typeface="Verdana"/>
                <a:cs typeface="Arial"/>
              </a:rPr>
              <a:t>: ¿Qué es la desinformación?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es-ES" sz="4800" dirty="0">
                <a:latin typeface="Arial" panose="020B0604020202020204" pitchFamily="34" charset="0"/>
              </a:rPr>
              <a:t> ¿POR QUÉ querría alguien difundir información que no es veraz?</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Porque se trata de una </a:t>
            </a:r>
            <a:r>
              <a:rPr lang="es-ES"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broma</a:t>
            </a: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s-ES"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s-ES"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Sátira/humor</a:t>
            </a:r>
          </a:p>
          <a:p>
            <a:pPr marL="285750" indent="-285750">
              <a:lnSpc>
                <a:spcPct val="150000"/>
              </a:lnSpc>
              <a:spcBef>
                <a:spcPts val="0"/>
              </a:spcBef>
              <a:buFont typeface="Courier New" panose="02070309020205020404" pitchFamily="49" charset="0"/>
              <a:buChar char="o"/>
              <a:defRPr/>
            </a:pP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Porque se la </a:t>
            </a:r>
            <a:r>
              <a:rPr lang="es-ES"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cree</a:t>
            </a: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s-ES"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s-ES"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Información errónea</a:t>
            </a:r>
          </a:p>
          <a:p>
            <a:pPr marL="285750" indent="-285750">
              <a:lnSpc>
                <a:spcPct val="150000"/>
              </a:lnSpc>
              <a:spcBef>
                <a:spcPts val="0"/>
              </a:spcBef>
              <a:buFont typeface="Courier New" panose="02070309020205020404" pitchFamily="49" charset="0"/>
              <a:buChar char="o"/>
              <a:defRPr/>
            </a:pP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Porque quiere </a:t>
            </a:r>
            <a:r>
              <a:rPr lang="es-ES"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engañar </a:t>
            </a: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 otras personas	</a:t>
            </a:r>
            <a:r>
              <a:rPr lang="es-ES"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s-ES"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Desinformación</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5360" y="1060704"/>
            <a:ext cx="3486912" cy="78801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053330" y="3268054"/>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9168725" y="3556504"/>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800" b="1" dirty="0">
                <a:solidFill>
                  <a:schemeClr val="bg1"/>
                </a:solidFill>
                <a:effectLst/>
                <a:latin typeface="Arial" panose="020B0604020202020204" pitchFamily="34" charset="0"/>
                <a:ea typeface="+mn-ea"/>
                <a:cs typeface="Arial" panose="020B0604020202020204" pitchFamily="34" charset="0"/>
              </a:rPr>
              <a:t>Sátira — «</a:t>
            </a:r>
            <a:r>
              <a:rPr lang="es-ES" sz="1800" b="1" i="1" dirty="0">
                <a:solidFill>
                  <a:schemeClr val="bg1"/>
                </a:solidFill>
                <a:effectLst/>
                <a:latin typeface="Arial" panose="020B0604020202020204" pitchFamily="34" charset="0"/>
                <a:ea typeface="+mn-ea"/>
                <a:cs typeface="Arial" panose="020B0604020202020204" pitchFamily="34" charset="0"/>
              </a:rPr>
              <a:t>Docenas de heridos en una estampida en el Lidl</a:t>
            </a:r>
            <a:r>
              <a:rPr lang="es-ES" sz="1800" b="1" dirty="0">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s-ES" sz="2400" b="1" dirty="0">
                <a:latin typeface="Arial"/>
                <a:ea typeface="Verdana"/>
                <a:cs typeface="Arial"/>
              </a:rPr>
              <a:t>Parte 1</a:t>
            </a:r>
            <a:r>
              <a:rPr lang="es-ES" b="1" dirty="0">
                <a:latin typeface="Arial"/>
                <a:ea typeface="Verdana"/>
                <a:cs typeface="Arial"/>
              </a:rPr>
              <a:t>: ¿Qué es la desinformación?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es-ES" dirty="0">
                <a:solidFill>
                  <a:schemeClr val="bg1"/>
                </a:solidFill>
                <a:latin typeface="Arial" panose="020B0604020202020204" pitchFamily="34" charset="0"/>
                <a:cs typeface="Arial" panose="020B0604020202020204" pitchFamily="34" charset="0"/>
              </a:rPr>
              <a:t>El Papa lleva un abrigo acolchado de Balenciaga </a:t>
            </a:r>
          </a:p>
          <a:p>
            <a:endParaRPr lang="de-CH" dirty="0">
              <a:solidFill>
                <a:schemeClr val="bg1"/>
              </a:solidFill>
            </a:endParaRPr>
          </a:p>
          <a:p>
            <a:endParaRPr lang="en-IE" dirty="0">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es-ES" sz="1400" dirty="0">
                  <a:solidFill>
                    <a:schemeClr val="bg1"/>
                  </a:solidFill>
                  <a:latin typeface="Arial" panose="020B0604020202020204" pitchFamily="34" charset="0"/>
                  <a:cs typeface="Arial" panose="020B0604020202020204" pitchFamily="34" charset="0"/>
                </a:rPr>
                <a:t>© 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es-ES" sz="1400" dirty="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57265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es-ES"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es-ES" sz="1800" b="1" dirty="0">
                <a:solidFill>
                  <a:schemeClr val="bg1"/>
                </a:solidFill>
                <a:effectLst/>
                <a:latin typeface="Arial" panose="020B0604020202020204" pitchFamily="34" charset="0"/>
                <a:ea typeface="+mn-ea"/>
                <a:cs typeface="Arial" panose="020B0604020202020204" pitchFamily="34" charset="0"/>
              </a:rPr>
              <a:t>Desinformación: «</a:t>
            </a:r>
            <a:r>
              <a:rPr lang="es-ES" sz="1800" b="1" i="1" dirty="0">
                <a:solidFill>
                  <a:schemeClr val="bg1"/>
                </a:solidFill>
                <a:effectLst/>
                <a:latin typeface="Arial" panose="020B0604020202020204" pitchFamily="34" charset="0"/>
                <a:ea typeface="+mn-ea"/>
                <a:cs typeface="Arial" panose="020B0604020202020204" pitchFamily="34" charset="0"/>
              </a:rPr>
              <a:t>La 5G provoca coronavirus</a:t>
            </a:r>
            <a:r>
              <a:rPr lang="es-ES" sz="1800" b="1" dirty="0">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s-ES" sz="2400" b="1" dirty="0">
                <a:latin typeface="Arial"/>
                <a:ea typeface="Verdana"/>
                <a:cs typeface="Arial"/>
              </a:rPr>
              <a:t>Parte 1</a:t>
            </a:r>
            <a:r>
              <a:rPr lang="es-ES" b="1" dirty="0">
                <a:latin typeface="Arial"/>
                <a:ea typeface="Verdana"/>
                <a:cs typeface="Arial"/>
              </a:rPr>
              <a:t>: ¿Qué es la desinformación?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es-ES" dirty="0">
                <a:solidFill>
                  <a:schemeClr val="bg1"/>
                </a:solidFill>
                <a:latin typeface="Arial" panose="020B0604020202020204" pitchFamily="34" charset="0"/>
                <a:cs typeface="Arial" panose="020B0604020202020204" pitchFamily="34" charset="0"/>
              </a:rPr>
              <a:t>«</a:t>
            </a:r>
            <a:r>
              <a:rPr lang="es-ES" b="1" dirty="0">
                <a:solidFill>
                  <a:schemeClr val="bg1"/>
                </a:solidFill>
                <a:latin typeface="Arial" panose="020B0604020202020204" pitchFamily="34" charset="0"/>
                <a:cs typeface="Arial" panose="020B0604020202020204" pitchFamily="34" charset="0"/>
              </a:rPr>
              <a:t>La 5G causó y propagó el coronavirus»</a:t>
            </a:r>
          </a:p>
          <a:p>
            <a:endParaRPr lang="en-IE" dirty="0">
              <a:solidFill>
                <a:schemeClr val="bg1"/>
              </a:solidFill>
              <a:latin typeface="Arial" panose="020B0604020202020204" pitchFamily="34" charset="0"/>
              <a:cs typeface="Arial" panose="020B0604020202020204" pitchFamily="34" charset="0"/>
            </a:endParaRPr>
          </a:p>
          <a:p>
            <a:pPr>
              <a:spcAft>
                <a:spcPts val="600"/>
              </a:spcAft>
            </a:pPr>
            <a:r>
              <a:rPr lang="es-ES" dirty="0">
                <a:solidFill>
                  <a:schemeClr val="bg1"/>
                </a:solidFill>
                <a:latin typeface="Arial" panose="020B0604020202020204" pitchFamily="34" charset="0"/>
                <a:cs typeface="Arial" panose="020B0604020202020204" pitchFamily="34" charset="0"/>
              </a:rPr>
              <a:t>Se aprovecha de:</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Las actuales teorías de la conspiración acerca de los supuestos efectos de la 5G sobre la salud;</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La incertidumbre y el miedo en los primeros momentos de la pandemia.</a:t>
            </a:r>
          </a:p>
          <a:p>
            <a:endParaRPr lang="en-IE" dirty="0">
              <a:solidFill>
                <a:schemeClr val="bg1"/>
              </a:solidFill>
              <a:latin typeface="Arial" panose="020B0604020202020204" pitchFamily="34" charset="0"/>
              <a:cs typeface="Arial" panose="020B0604020202020204" pitchFamily="34" charset="0"/>
            </a:endParaRPr>
          </a:p>
          <a:p>
            <a:pPr>
              <a:spcAft>
                <a:spcPts val="600"/>
              </a:spcAft>
            </a:pPr>
            <a:r>
              <a:rPr lang="es-ES" dirty="0">
                <a:solidFill>
                  <a:schemeClr val="bg1"/>
                </a:solidFill>
                <a:latin typeface="Arial" panose="020B0604020202020204" pitchFamily="34" charset="0"/>
                <a:cs typeface="Arial" panose="020B0604020202020204" pitchFamily="34" charset="0"/>
              </a:rPr>
              <a:t>Consecuencias:</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Vandalización de las torres 5G;</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Disrupción de los servicios de telecomunicaciones;</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Acoso a los empleados de los servicios de telecomunicaciones.</a:t>
            </a:r>
          </a:p>
          <a:p>
            <a:endParaRPr lang="en-IE" sz="2000" dirty="0">
              <a:solidFill>
                <a:schemeClr val="bg1"/>
              </a:solidFill>
            </a:endParaRPr>
          </a:p>
          <a:p>
            <a:endParaRPr lang="de-CH" sz="2000" dirty="0">
              <a:solidFill>
                <a:schemeClr val="bg1"/>
              </a:solidFill>
            </a:endParaRPr>
          </a:p>
          <a:p>
            <a:endParaRPr lang="en-IE" sz="2000" dirty="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5847738"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es-ES"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Información errónea</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es-ES" sz="2400" b="1" dirty="0">
                <a:latin typeface="Arial"/>
                <a:ea typeface="Verdana"/>
                <a:cs typeface="Arial"/>
              </a:rPr>
              <a:t>Parte 1</a:t>
            </a:r>
            <a:r>
              <a:rPr lang="es-ES" b="1" dirty="0">
                <a:latin typeface="Arial"/>
                <a:ea typeface="Verdana"/>
                <a:cs typeface="Arial"/>
              </a:rPr>
              <a:t>: ¿Qué es la desinformación?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4" y="1248725"/>
            <a:ext cx="2053119"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dirty="0">
                <a:latin typeface="Arial" panose="020B0604020202020204" pitchFamily="34" charset="0"/>
                <a:ea typeface="Verdana" panose="020B0604030504040204" pitchFamily="34" charset="0"/>
                <a:cs typeface="Arial" panose="020B0604020202020204" pitchFamily="34" charset="0"/>
              </a:rPr>
              <a:t>Soy una madre de Odesa, Ucrania.</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dirty="0">
                <a:latin typeface="Arial" panose="020B0604020202020204" pitchFamily="34" charset="0"/>
                <a:ea typeface="Verdana" panose="020B0604030504040204" pitchFamily="34" charset="0"/>
                <a:cs typeface="Arial" panose="020B0604020202020204" pitchFamily="34" charset="0"/>
              </a:rPr>
              <a:t>Soy la vicepresidenta </a:t>
            </a:r>
          </a:p>
          <a:p>
            <a:r>
              <a:rPr lang="es-ES" dirty="0">
                <a:latin typeface="Arial" panose="020B0604020202020204" pitchFamily="34" charset="0"/>
                <a:ea typeface="Verdana" panose="020B0604030504040204" pitchFamily="34" charset="0"/>
                <a:cs typeface="Arial" panose="020B0604020202020204" pitchFamily="34" charset="0"/>
              </a:rPr>
              <a:t>de una fundación religiosa rusa.</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69" y="1252737"/>
            <a:ext cx="1927929"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dirty="0">
                <a:latin typeface="Arial" panose="020B0604020202020204" pitchFamily="34" charset="0"/>
                <a:ea typeface="Verdana" panose="020B0604030504040204" pitchFamily="34" charset="0"/>
                <a:cs typeface="Arial" panose="020B0604020202020204" pitchFamily="34" charset="0"/>
              </a:rPr>
              <a:t>Soy una abogada de Donetsk, Ucrania.</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2089440"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dirty="0">
                <a:latin typeface="Arial" panose="020B0604020202020204" pitchFamily="34" charset="0"/>
                <a:ea typeface="Verdana" panose="020B0604030504040204" pitchFamily="34" charset="0"/>
                <a:cs typeface="Arial" panose="020B0604020202020204" pitchFamily="34" charset="0"/>
              </a:rPr>
              <a:t>Soy una ciudadana </a:t>
            </a:r>
          </a:p>
          <a:p>
            <a:r>
              <a:rPr lang="es-ES" dirty="0">
                <a:latin typeface="Arial" panose="020B0604020202020204" pitchFamily="34" charset="0"/>
                <a:ea typeface="Verdana" panose="020B0604030504040204" pitchFamily="34" charset="0"/>
                <a:cs typeface="Arial" panose="020B0604020202020204" pitchFamily="34" charset="0"/>
              </a:rPr>
              <a:t>de Járkov (Ucrania).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500" b="1" dirty="0">
                  <a:solidFill>
                    <a:schemeClr val="bg1"/>
                  </a:solidFill>
                  <a:latin typeface="Arial" panose="020B0604020202020204" pitchFamily="34" charset="0"/>
                  <a:ea typeface="Verdana" panose="020B0604030504040204" pitchFamily="34" charset="0"/>
                  <a:cs typeface="Arial" panose="020B0604020202020204" pitchFamily="34" charset="0"/>
                </a:rPr>
                <a:t>Una misma persona asume</a:t>
              </a:r>
              <a:br>
                <a:rPr lang="es-ES" sz="25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sz="2500" b="1" dirty="0">
                  <a:solidFill>
                    <a:schemeClr val="bg1"/>
                  </a:solidFill>
                  <a:latin typeface="Arial" panose="020B0604020202020204" pitchFamily="34" charset="0"/>
                  <a:ea typeface="Verdana" panose="020B0604030504040204" pitchFamily="34" charset="0"/>
                  <a:cs typeface="Arial" panose="020B0604020202020204" pitchFamily="34" charset="0"/>
                </a:rPr>
                <a:t>distintas identidades.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791456" cy="646331"/>
            <a:chOff x="5288217" y="4747314"/>
            <a:chExt cx="4597169"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460534" cy="646331"/>
            </a:xfrm>
            <a:prstGeom prst="rect">
              <a:avLst/>
            </a:prstGeom>
            <a:noFill/>
          </p:spPr>
          <p:txBody>
            <a:bodyPr wrap="square">
              <a:spAutoFit/>
            </a:bodyPr>
            <a:lstStyle/>
            <a:p>
              <a:r>
                <a:rPr lang="es-ES"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Desinformación</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es-ES" sz="1000" b="0" dirty="0">
                <a:solidFill>
                  <a:schemeClr val="bg1"/>
                </a:solidFill>
                <a:effectLst/>
                <a:latin typeface="Arial" panose="020B0604020202020204" pitchFamily="34" charset="0"/>
                <a:cs typeface="Arial" panose="020B0604020202020204" pitchFamily="34" charset="0"/>
              </a:rPr>
              <a:t>Fuente de la imagen – </a:t>
            </a:r>
            <a:r>
              <a:rPr lang="es-ES" sz="10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es-ES" sz="1000" b="0" dirty="0">
                <a:solidFill>
                  <a:schemeClr val="bg1"/>
                </a:solidFill>
                <a:effectLst/>
                <a:latin typeface="Arial" panose="020B0604020202020204" pitchFamily="34" charset="0"/>
                <a:cs typeface="Arial" panose="020B0604020202020204" pitchFamily="34" charset="0"/>
              </a:rPr>
              <a:t>, </a:t>
            </a:r>
            <a:r>
              <a:rPr lang="es-ES" sz="10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s-ES" sz="1000" b="0" dirty="0">
                <a:solidFill>
                  <a:schemeClr val="bg1"/>
                </a:solidFill>
                <a:effectLst/>
                <a:latin typeface="Arial" panose="020B0604020202020204" pitchFamily="34" charset="0"/>
                <a:cs typeface="Arial" panose="020B0604020202020204" pitchFamily="34" charset="0"/>
              </a:rPr>
              <a:t>, </a:t>
            </a:r>
            <a:r>
              <a:rPr lang="es-ES" sz="10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es-ES" sz="1000" b="0" dirty="0">
                <a:solidFill>
                  <a:schemeClr val="bg1"/>
                </a:solidFill>
                <a:effectLst/>
                <a:latin typeface="Arial" panose="020B0604020202020204" pitchFamily="34" charset="0"/>
                <a:cs typeface="Arial" panose="020B0604020202020204" pitchFamily="34" charset="0"/>
              </a:rPr>
              <a:t>, </a:t>
            </a:r>
            <a:r>
              <a:rPr lang="es-ES" sz="1000" b="0" u="none" strike="noStrike" dirty="0">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es-ES" sz="1000" b="0" dirty="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dirty="0"/>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es-ES"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2 </a:t>
            </a:r>
          </a:p>
          <a:p>
            <a:r>
              <a:rPr lang="es-ES" sz="5400" b="1" dirty="0">
                <a:solidFill>
                  <a:schemeClr val="bg1"/>
                </a:solidFill>
                <a:latin typeface="Arial" panose="020B0604020202020204" pitchFamily="34" charset="0"/>
                <a:ea typeface="Verdana" panose="020B0604030504040204" pitchFamily="34" charset="0"/>
                <a:cs typeface="Arial" panose="020B0604020202020204" pitchFamily="34" charset="0"/>
              </a:rPr>
              <a:t>¿Cómo funciona la desinformación?</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CCD94895-D8AA-47F3-BB6F-9EB847B9512D}"/>
</file>

<file path=docProps/app.xml><?xml version="1.0" encoding="utf-8"?>
<Properties xmlns="http://schemas.openxmlformats.org/officeDocument/2006/extended-properties" xmlns:vt="http://schemas.openxmlformats.org/officeDocument/2006/docPropsVTypes">
  <Template>Office Theme 2013 - 2022</Template>
  <TotalTime>139</TotalTime>
  <Words>4887</Words>
  <Application>Microsoft Office PowerPoint</Application>
  <PresentationFormat>Widescreen</PresentationFormat>
  <Paragraphs>382</Paragraphs>
  <Slides>26</Slides>
  <Notes>25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Courier New</vt:lpstr>
      <vt:lpstr>Segoe UI Emoji</vt:lpstr>
      <vt:lpstr>Symbol</vt:lpstr>
      <vt:lpstr>Verdana</vt:lpstr>
      <vt:lpstr>Office Theme</vt:lpstr>
      <vt:lpstr>How to spot and fight disinformation</vt:lpstr>
      <vt:lpstr>¿Qué vamos a aprender hoy?</vt:lpstr>
      <vt:lpstr>PowerPoint Presentation</vt:lpstr>
      <vt:lpstr>Parte 1: ¿Qué es la desinformación? </vt:lpstr>
      <vt:lpstr>Parte 1: ¿Qué es la desinformación? </vt:lpstr>
      <vt:lpstr>Sátira — «Docenas de heridos en una estampida en el Lidl»</vt:lpstr>
      <vt:lpstr>Desinformación: «La 5G provoca coronavirus» </vt:lpstr>
      <vt:lpstr>Parte 1: ¿Qué es la desinformación? </vt:lpstr>
      <vt:lpstr>PowerPoint Presentation</vt:lpstr>
      <vt:lpstr>Parte 2: ¿Cómo funciona la desinformación? </vt:lpstr>
      <vt:lpstr>Parte 2: ¿Cómo funciona la desinformación?</vt:lpstr>
      <vt:lpstr>Parte 2: ¿Cómo funciona la desinformación?</vt:lpstr>
      <vt:lpstr>Parte 2: ¿Cómo funciona la desinformación?</vt:lpstr>
      <vt:lpstr>Parte 2: ¿Cómo funciona la desinformación?</vt:lpstr>
      <vt:lpstr>PowerPoint Presentation</vt:lpstr>
      <vt:lpstr>Parte 3: Cómo responder ante la desinformación </vt:lpstr>
      <vt:lpstr>Parte 3: Cómo responder ante la desinformación </vt:lpstr>
      <vt:lpstr>Cómo responder ante la desinformación </vt:lpstr>
      <vt:lpstr>Parte 3: Cómo responder ante la desinformación </vt:lpstr>
      <vt:lpstr>Parte 3: Cómo responder ante la desinformación </vt:lpstr>
      <vt:lpstr>Parte 3: Cómo responder ante la desinformación </vt:lpstr>
      <vt:lpstr>PowerPoint Presentation</vt:lpstr>
      <vt:lpstr>Parte 4: Práctica</vt:lpstr>
      <vt:lpstr>Parte 4: Práctica</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29</cp:revision>
  <cp:lastPrinted>2024-04-16T11:31:35Z</cp:lastPrinted>
  <dcterms:created xsi:type="dcterms:W3CDTF">2021-01-13T11:40:04Z</dcterms:created>
  <dcterms:modified xsi:type="dcterms:W3CDTF">2024-05-21T08:39:40Z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0x010100EBD38489BEB9454CA08F08D42D242754</vt:lpwstr>
  </property>
</Properties>
</file>